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70" r:id="rId5"/>
    <p:sldId id="262" r:id="rId6"/>
    <p:sldId id="271" r:id="rId7"/>
    <p:sldId id="264" r:id="rId8"/>
    <p:sldId id="265" r:id="rId9"/>
    <p:sldId id="266" r:id="rId10"/>
    <p:sldId id="267" r:id="rId11"/>
    <p:sldId id="268" r:id="rId12"/>
    <p:sldId id="272" r:id="rId13"/>
    <p:sldId id="274" r:id="rId14"/>
    <p:sldId id="269" r:id="rId15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EEA"/>
    <a:srgbClr val="2063F8"/>
    <a:srgbClr val="064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>
      <p:cViewPr varScale="1">
        <p:scale>
          <a:sx n="115" d="100"/>
          <a:sy n="115" d="100"/>
        </p:scale>
        <p:origin x="153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94F2D-B5E0-499B-BA4F-C22514C2743B}" type="datetimeFigureOut">
              <a:rPr lang="de-DE"/>
              <a:pPr>
                <a:defRPr/>
              </a:pPr>
              <a:t>15.06.2021</a:t>
            </a:fld>
            <a:endParaRPr lang="de-DE"/>
          </a:p>
        </p:txBody>
      </p:sp>
      <p:sp>
        <p:nvSpPr>
          <p:cNvPr id="5" name="Fußzeilenplatzhalt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59395-6CED-454D-96BE-4E6822E5175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1562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B7607-64AC-4334-8A29-D7A5549C8E3B}" type="datetimeFigureOut">
              <a:rPr lang="de-DE"/>
              <a:pPr>
                <a:defRPr/>
              </a:pPr>
              <a:t>15.06.2021</a:t>
            </a:fld>
            <a:endParaRPr lang="de-DE"/>
          </a:p>
        </p:txBody>
      </p:sp>
      <p:sp>
        <p:nvSpPr>
          <p:cNvPr id="5" name="Fußzeilenplatzhalt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872CC-BDE5-4109-A0BF-9F120B597B5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94273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E4BF7-30D0-4566-8EA3-53741BFB1249}" type="datetimeFigureOut">
              <a:rPr lang="de-DE"/>
              <a:pPr>
                <a:defRPr/>
              </a:pPr>
              <a:t>15.06.2021</a:t>
            </a:fld>
            <a:endParaRPr lang="de-DE"/>
          </a:p>
        </p:txBody>
      </p:sp>
      <p:sp>
        <p:nvSpPr>
          <p:cNvPr id="5" name="Fußzeilenplatzhalt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46E3F-207F-4BEB-8BFE-3C8F96A5073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3597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E9F77-9B20-4618-8F8C-04B3CF753005}" type="datetimeFigureOut">
              <a:rPr lang="de-DE"/>
              <a:pPr>
                <a:defRPr/>
              </a:pPr>
              <a:t>15.06.2021</a:t>
            </a:fld>
            <a:endParaRPr lang="de-DE"/>
          </a:p>
        </p:txBody>
      </p:sp>
      <p:sp>
        <p:nvSpPr>
          <p:cNvPr id="5" name="Fußzeilenplatzhalt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6C4E8-DDD0-413E-B6BB-80AE4E7C791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17336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D5CBF-CD22-4465-9D8E-5CC9B16D723B}" type="datetimeFigureOut">
              <a:rPr lang="de-DE"/>
              <a:pPr>
                <a:defRPr/>
              </a:pPr>
              <a:t>15.06.2021</a:t>
            </a:fld>
            <a:endParaRPr lang="de-DE"/>
          </a:p>
        </p:txBody>
      </p:sp>
      <p:sp>
        <p:nvSpPr>
          <p:cNvPr id="5" name="Fußzeilenplatzhalt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11836-5235-4BEA-BF29-C9D26DE5B97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60064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B9AB6-91FF-42E7-B41E-FA35ACCAC0D5}" type="datetimeFigureOut">
              <a:rPr lang="de-DE"/>
              <a:pPr>
                <a:defRPr/>
              </a:pPr>
              <a:t>15.06.2021</a:t>
            </a:fld>
            <a:endParaRPr lang="de-DE"/>
          </a:p>
        </p:txBody>
      </p:sp>
      <p:sp>
        <p:nvSpPr>
          <p:cNvPr id="6" name="Fußzeilenplatzhalt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626BC-B08B-4059-8416-C5FFB07B685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1587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816AF-FF01-4FCA-A8C4-AC9E01F22EFC}" type="datetimeFigureOut">
              <a:rPr lang="de-DE"/>
              <a:pPr>
                <a:defRPr/>
              </a:pPr>
              <a:t>15.06.2021</a:t>
            </a:fld>
            <a:endParaRPr lang="de-DE"/>
          </a:p>
        </p:txBody>
      </p:sp>
      <p:sp>
        <p:nvSpPr>
          <p:cNvPr id="8" name="Fußzeilenplatzhalt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E2E77-66E7-4BDA-8573-A1A3A28169A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32382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5DEE0-1C50-4496-ABCC-D9EE34BB62D8}" type="datetimeFigureOut">
              <a:rPr lang="de-DE"/>
              <a:pPr>
                <a:defRPr/>
              </a:pPr>
              <a:t>15.06.2021</a:t>
            </a:fld>
            <a:endParaRPr lang="de-DE"/>
          </a:p>
        </p:txBody>
      </p:sp>
      <p:sp>
        <p:nvSpPr>
          <p:cNvPr id="4" name="Fußzeilenplatzhalt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1C99B-27AF-488C-A60E-DFF8A907244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06650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75A8A-6E63-4074-A055-1BCC967E1E6D}" type="datetimeFigureOut">
              <a:rPr lang="de-DE"/>
              <a:pPr>
                <a:defRPr/>
              </a:pPr>
              <a:t>15.06.2021</a:t>
            </a:fld>
            <a:endParaRPr lang="de-DE"/>
          </a:p>
        </p:txBody>
      </p:sp>
      <p:sp>
        <p:nvSpPr>
          <p:cNvPr id="3" name="Fußzeilenplatzhalt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404A4-9736-4AF4-BBB5-F1CFC0BD31A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41800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78249-C6D6-4C85-8465-BECAE67C651E}" type="datetimeFigureOut">
              <a:rPr lang="de-DE"/>
              <a:pPr>
                <a:defRPr/>
              </a:pPr>
              <a:t>15.06.2021</a:t>
            </a:fld>
            <a:endParaRPr lang="de-DE"/>
          </a:p>
        </p:txBody>
      </p:sp>
      <p:sp>
        <p:nvSpPr>
          <p:cNvPr id="6" name="Fußzeilenplatzhalt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65571-649C-4FC1-BAE7-C6A76756DEA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61411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899AB-B159-4056-BA3E-63E32C102388}" type="datetimeFigureOut">
              <a:rPr lang="de-DE"/>
              <a:pPr>
                <a:defRPr/>
              </a:pPr>
              <a:t>15.06.2021</a:t>
            </a:fld>
            <a:endParaRPr lang="de-DE"/>
          </a:p>
        </p:txBody>
      </p:sp>
      <p:sp>
        <p:nvSpPr>
          <p:cNvPr id="6" name="Fußzeilenplatzhalt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6316E-A582-4018-AECD-FAC028589D0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44679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8169CA-9793-431F-A732-B28C80F8FDAC}" type="datetimeFigureOut">
              <a:rPr lang="de-DE"/>
              <a:pPr>
                <a:defRPr/>
              </a:pPr>
              <a:t>15.06.2021</a:t>
            </a:fld>
            <a:endParaRPr lang="de-DE"/>
          </a:p>
        </p:txBody>
      </p:sp>
      <p:sp>
        <p:nvSpPr>
          <p:cNvPr id="5" name="Fußzeilenplatzhalt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C2D0F46-8F49-49D9-9E5C-AF51A88CCF1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u-fuss-zur-schule.de/" TargetMode="External"/><Relationship Id="rId2" Type="http://schemas.openxmlformats.org/officeDocument/2006/relationships/hyperlink" Target="http://www.walkingbus-os.d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landesverkehrswacht.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bast.de/schulwegpla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wmf"/><Relationship Id="rId9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332656"/>
            <a:ext cx="6060601" cy="933120"/>
          </a:xfrm>
          <a:prstGeom prst="rect">
            <a:avLst/>
          </a:prstGeom>
        </p:spPr>
      </p:pic>
      <p:sp>
        <p:nvSpPr>
          <p:cNvPr id="3" name="Untertitel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3527425" cy="338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de-DE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de-DE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sz="3600" dirty="0" smtClean="0"/>
              <a:t>Schulanfang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sz="3600" dirty="0" smtClean="0"/>
              <a:t>in </a:t>
            </a:r>
            <a:r>
              <a:rPr lang="de-DE" sz="3600" dirty="0"/>
              <a:t>Niedersachsen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2052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32437"/>
            <a:ext cx="4315842" cy="4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08062"/>
          </a:xfrm>
        </p:spPr>
        <p:txBody>
          <a:bodyPr/>
          <a:lstStyle/>
          <a:p>
            <a:pPr algn="l" eaLnBrk="1" hangingPunct="1"/>
            <a:r>
              <a:rPr lang="de-DE" altLang="de-DE" dirty="0" smtClean="0"/>
              <a:t>Tipps für den sicheren Schulweg</a:t>
            </a:r>
          </a:p>
        </p:txBody>
      </p:sp>
      <p:sp>
        <p:nvSpPr>
          <p:cNvPr id="10243" name="Inhaltsplatzhalter 2">
            <a:extLst/>
          </p:cNvPr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968875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de-DE" sz="2800" dirty="0"/>
              <a:t>Den sichersten Weg wählen (Verkehrsaufkommen, Sichtverhältnisse, </a:t>
            </a:r>
            <a:r>
              <a:rPr lang="de-DE" sz="2800" dirty="0" err="1"/>
              <a:t>Querungshilfen</a:t>
            </a:r>
            <a:r>
              <a:rPr lang="de-DE" sz="2800" dirty="0"/>
              <a:t>, Besonderheiten,...)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de-DE" sz="8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de-DE" sz="2800" dirty="0"/>
              <a:t>Schulweg vorher ausreichend üben, im Zweifel das Kind zunächst zu Fuß begleiten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de-DE" sz="8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de-DE" sz="2800" dirty="0"/>
              <a:t>Gut sichtbare, reflektierende Kleidung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de-DE" sz="8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de-DE" sz="2800" dirty="0"/>
              <a:t>Rechtzeitig losgehen</a:t>
            </a:r>
          </a:p>
          <a:p>
            <a:pPr eaLnBrk="1" hangingPunct="1">
              <a:buFont typeface="Arial" charset="0"/>
              <a:buChar char="•"/>
              <a:defRPr/>
            </a:pPr>
            <a:endParaRPr lang="de-DE" sz="8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de-DE" sz="2800" dirty="0"/>
              <a:t>Keine Spielfahrzeuge als </a:t>
            </a:r>
            <a:r>
              <a:rPr lang="de-DE" sz="2800" dirty="0" smtClean="0"/>
              <a:t>Verkehrsmittel</a:t>
            </a:r>
          </a:p>
          <a:p>
            <a:pPr marL="0" indent="0" eaLnBrk="1" hangingPunct="1">
              <a:buNone/>
              <a:defRPr/>
            </a:pPr>
            <a:r>
              <a:rPr lang="de-DE" sz="2800" dirty="0" smtClean="0"/>
              <a:t>     vor </a:t>
            </a:r>
            <a:r>
              <a:rPr lang="de-DE" sz="2800" dirty="0"/>
              <a:t>der Radfahrprüfung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267" y="3315996"/>
            <a:ext cx="2452733" cy="355331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de-DE" altLang="de-DE" dirty="0" smtClean="0"/>
              <a:t>Wenn Sie Bedenken haben</a:t>
            </a:r>
          </a:p>
        </p:txBody>
      </p:sp>
      <p:sp>
        <p:nvSpPr>
          <p:cNvPr id="13315" name="Inhaltsplatzhalter 2"/>
          <p:cNvSpPr>
            <a:spLocks noGrp="1"/>
          </p:cNvSpPr>
          <p:nvPr>
            <p:ph idx="1"/>
          </p:nvPr>
        </p:nvSpPr>
        <p:spPr>
          <a:xfrm>
            <a:off x="457200" y="1484784"/>
            <a:ext cx="8579296" cy="4641379"/>
          </a:xfrm>
        </p:spPr>
        <p:txBody>
          <a:bodyPr/>
          <a:lstStyle/>
          <a:p>
            <a:pPr marL="0" indent="0" eaLnBrk="1" hangingPunct="1">
              <a:buNone/>
            </a:pPr>
            <a:endParaRPr lang="de-DE" altLang="de-DE" sz="2400" dirty="0" smtClean="0"/>
          </a:p>
          <a:p>
            <a:pPr marL="0" indent="0" eaLnBrk="1" hangingPunct="1">
              <a:buNone/>
            </a:pPr>
            <a:r>
              <a:rPr lang="de-DE" altLang="de-DE" sz="2400" dirty="0" smtClean="0"/>
              <a:t>Wenn </a:t>
            </a:r>
            <a:r>
              <a:rPr lang="de-DE" altLang="de-DE" sz="2400" dirty="0" smtClean="0"/>
              <a:t>der Schulweg Ihr Kind überfordert: </a:t>
            </a:r>
            <a:endParaRPr lang="de-DE" altLang="de-DE" sz="2400" dirty="0" smtClean="0"/>
          </a:p>
          <a:p>
            <a:pPr marL="0" indent="0" eaLnBrk="1" hangingPunct="1">
              <a:buNone/>
            </a:pPr>
            <a:r>
              <a:rPr lang="de-DE" altLang="de-DE" sz="2400" dirty="0" smtClean="0"/>
              <a:t>begleiten </a:t>
            </a:r>
            <a:r>
              <a:rPr lang="de-DE" altLang="de-DE" sz="2400" dirty="0" smtClean="0"/>
              <a:t>Sie </a:t>
            </a:r>
            <a:r>
              <a:rPr lang="de-DE" altLang="de-DE" sz="2400" dirty="0" smtClean="0"/>
              <a:t>Ihr </a:t>
            </a:r>
            <a:r>
              <a:rPr lang="de-DE" altLang="de-DE" sz="2400" dirty="0" smtClean="0"/>
              <a:t>Kind, bis es ausreichend sicher ist. </a:t>
            </a:r>
            <a:endParaRPr lang="de-DE" altLang="de-DE" sz="2400" dirty="0" smtClean="0"/>
          </a:p>
          <a:p>
            <a:pPr marL="0" indent="0" eaLnBrk="1" hangingPunct="1">
              <a:buNone/>
            </a:pPr>
            <a:r>
              <a:rPr lang="de-DE" altLang="de-DE" sz="2400" dirty="0" smtClean="0"/>
              <a:t>Stetige Wiederholung </a:t>
            </a:r>
            <a:r>
              <a:rPr lang="de-DE" altLang="de-DE" sz="2400" dirty="0" smtClean="0"/>
              <a:t>führt zu sicheren </a:t>
            </a:r>
            <a:endParaRPr lang="de-DE" altLang="de-DE" sz="2400" dirty="0" smtClean="0"/>
          </a:p>
          <a:p>
            <a:pPr marL="0" indent="0" eaLnBrk="1" hangingPunct="1">
              <a:buNone/>
            </a:pPr>
            <a:r>
              <a:rPr lang="de-DE" altLang="de-DE" sz="2400" dirty="0" smtClean="0"/>
              <a:t>Verhaltensmustern</a:t>
            </a:r>
            <a:r>
              <a:rPr lang="de-DE" altLang="de-DE" sz="2400" dirty="0" smtClean="0"/>
              <a:t>.</a:t>
            </a:r>
          </a:p>
          <a:p>
            <a:pPr marL="0" indent="0" eaLnBrk="1" hangingPunct="1">
              <a:buNone/>
            </a:pPr>
            <a:endParaRPr lang="de-DE" altLang="de-DE" sz="800" dirty="0" smtClean="0"/>
          </a:p>
          <a:p>
            <a:pPr marL="0" indent="0" eaLnBrk="1" hangingPunct="1">
              <a:buNone/>
            </a:pPr>
            <a:r>
              <a:rPr lang="de-DE" altLang="de-DE" sz="2400" dirty="0" smtClean="0"/>
              <a:t>	      </a:t>
            </a:r>
          </a:p>
          <a:p>
            <a:pPr marL="0" indent="0" eaLnBrk="1" hangingPunct="1">
              <a:buNone/>
            </a:pPr>
            <a:r>
              <a:rPr lang="de-DE" altLang="de-DE" sz="2400" dirty="0" smtClean="0"/>
              <a:t>	      </a:t>
            </a:r>
            <a:r>
              <a:rPr lang="de-DE" altLang="de-DE" sz="2400" dirty="0" smtClean="0"/>
              <a:t>     „</a:t>
            </a:r>
            <a:r>
              <a:rPr lang="de-DE" altLang="de-DE" sz="2400" b="1" dirty="0" smtClean="0"/>
              <a:t>Bus auf Füßen</a:t>
            </a:r>
            <a:r>
              <a:rPr lang="de-DE" altLang="de-DE" sz="2400" dirty="0" smtClean="0"/>
              <a:t>“; ein Erwachsener begleitet eine </a:t>
            </a:r>
          </a:p>
          <a:p>
            <a:pPr marL="0" indent="0" eaLnBrk="1" hangingPunct="1">
              <a:buNone/>
            </a:pPr>
            <a:r>
              <a:rPr lang="de-DE" altLang="de-DE" sz="2400" dirty="0"/>
              <a:t> </a:t>
            </a:r>
            <a:r>
              <a:rPr lang="de-DE" altLang="de-DE" sz="2400" dirty="0" smtClean="0"/>
              <a:t>                   </a:t>
            </a:r>
            <a:r>
              <a:rPr lang="de-DE" altLang="de-DE" sz="2400" dirty="0" smtClean="0"/>
              <a:t>     Kindergruppe</a:t>
            </a:r>
            <a:r>
              <a:rPr lang="de-DE" altLang="de-DE" sz="2400" dirty="0" smtClean="0"/>
              <a:t>, Kinder können an mehreren </a:t>
            </a:r>
          </a:p>
          <a:p>
            <a:pPr marL="0" indent="0" eaLnBrk="1" hangingPunct="1">
              <a:buNone/>
            </a:pPr>
            <a:r>
              <a:rPr lang="de-DE" altLang="de-DE" sz="2400" dirty="0" smtClean="0"/>
              <a:t>	      </a:t>
            </a:r>
            <a:r>
              <a:rPr lang="de-DE" altLang="de-DE" sz="2400" dirty="0" smtClean="0"/>
              <a:t>     „</a:t>
            </a:r>
            <a:r>
              <a:rPr lang="de-DE" altLang="de-DE" sz="2400" dirty="0" smtClean="0"/>
              <a:t>Haltestellen“ auf dem Weg zusteigen“</a:t>
            </a:r>
          </a:p>
          <a:p>
            <a:pPr marL="0" indent="0" eaLnBrk="1" hangingPunct="1">
              <a:buNone/>
            </a:pPr>
            <a:r>
              <a:rPr lang="de-DE" altLang="de-DE" sz="2400" dirty="0" smtClean="0"/>
              <a:t>   </a:t>
            </a:r>
            <a:r>
              <a:rPr lang="de-DE" altLang="de-DE" sz="24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www.walkingbus-os.de</a:t>
            </a:r>
            <a:r>
              <a:rPr lang="de-DE" altLang="de-DE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altLang="de-DE" sz="2400" dirty="0" smtClean="0">
                <a:solidFill>
                  <a:schemeClr val="accent1">
                    <a:lumMod val="75000"/>
                  </a:schemeClr>
                </a:solidFill>
              </a:rPr>
              <a:t>oder </a:t>
            </a:r>
            <a:r>
              <a:rPr lang="de-DE" altLang="de-DE" sz="2400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www.zu-fuss-zur-schule.de</a:t>
            </a:r>
            <a:endParaRPr lang="de-DE" altLang="de-DE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eaLnBrk="1" hangingPunct="1">
              <a:buNone/>
            </a:pPr>
            <a:endParaRPr lang="de-DE" altLang="de-DE" sz="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eaLnBrk="1" hangingPunct="1">
              <a:buNone/>
            </a:pPr>
            <a:endParaRPr lang="de-DE" altLang="de-DE" sz="2400" dirty="0" smtClean="0"/>
          </a:p>
          <a:p>
            <a:pPr marL="0" indent="0" eaLnBrk="1" hangingPunct="1">
              <a:buNone/>
            </a:pPr>
            <a:endParaRPr lang="de-DE" altLang="de-DE" sz="24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6" y="2060848"/>
            <a:ext cx="1584176" cy="117808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5"/>
          <a:srcRect l="8507" r="12132"/>
          <a:stretch/>
        </p:blipFill>
        <p:spPr>
          <a:xfrm>
            <a:off x="683568" y="4077072"/>
            <a:ext cx="1296144" cy="8640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Was kann man noch tun?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84784"/>
            <a:ext cx="8795320" cy="4641379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/>
              <a:t>	</a:t>
            </a:r>
            <a:r>
              <a:rPr lang="de-DE" sz="2400" dirty="0" smtClean="0"/>
              <a:t>		Einsatz </a:t>
            </a:r>
            <a:r>
              <a:rPr lang="de-DE" sz="2400" dirty="0"/>
              <a:t>von </a:t>
            </a:r>
            <a:r>
              <a:rPr lang="de-DE" sz="2400" b="1" dirty="0"/>
              <a:t>Schulweglotsinnen/-lotsen </a:t>
            </a:r>
            <a:endParaRPr lang="de-DE" sz="2400" b="1" dirty="0" smtClean="0"/>
          </a:p>
          <a:p>
            <a:pPr marL="0" indent="0">
              <a:buNone/>
            </a:pPr>
            <a:r>
              <a:rPr lang="de-DE" sz="2400" dirty="0"/>
              <a:t>	</a:t>
            </a:r>
            <a:r>
              <a:rPr lang="de-DE" sz="2400" dirty="0" smtClean="0"/>
              <a:t>		an </a:t>
            </a:r>
            <a:r>
              <a:rPr lang="de-DE" sz="2400" dirty="0" err="1" smtClean="0"/>
              <a:t>Querungsstellen</a:t>
            </a:r>
            <a:endParaRPr lang="de-DE" sz="2400" dirty="0"/>
          </a:p>
          <a:p>
            <a:pPr marL="0" indent="0">
              <a:buNone/>
            </a:pPr>
            <a:r>
              <a:rPr lang="de-DE" sz="2400" dirty="0"/>
              <a:t>                             </a:t>
            </a:r>
            <a:endParaRPr lang="de-DE" sz="2400" dirty="0" smtClean="0"/>
          </a:p>
          <a:p>
            <a:pPr marL="0" indent="0">
              <a:buNone/>
            </a:pPr>
            <a:r>
              <a:rPr lang="de-DE" sz="2400" dirty="0" smtClean="0"/>
              <a:t>Werden </a:t>
            </a:r>
            <a:r>
              <a:rPr lang="de-DE" sz="2400" dirty="0"/>
              <a:t>Sie selbst Schulweglotsin/-</a:t>
            </a:r>
            <a:r>
              <a:rPr lang="de-DE" sz="2400" dirty="0" smtClean="0"/>
              <a:t>lotse – Informationen zur Ausbildung </a:t>
            </a:r>
            <a:r>
              <a:rPr lang="de-DE" sz="2400" dirty="0"/>
              <a:t>unter </a:t>
            </a:r>
            <a:r>
              <a:rPr lang="de-DE" sz="2400" dirty="0" smtClean="0">
                <a:hlinkClick r:id="rId2"/>
              </a:rPr>
              <a:t>www.Landesverkehrswacht.de</a:t>
            </a:r>
            <a:endParaRPr lang="de-DE" sz="2400" dirty="0" smtClean="0"/>
          </a:p>
          <a:p>
            <a:pPr marL="0" indent="0">
              <a:buNone/>
            </a:pPr>
            <a:endParaRPr lang="de-DE" sz="800" dirty="0" smtClean="0"/>
          </a:p>
          <a:p>
            <a:endParaRPr lang="de-DE" sz="8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de-DE" sz="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de-DE" sz="2400" dirty="0" smtClean="0"/>
              <a:t>	  Einrichtung von „</a:t>
            </a:r>
            <a:r>
              <a:rPr lang="de-DE" sz="2400" b="1" dirty="0" smtClean="0"/>
              <a:t>Hol- </a:t>
            </a:r>
            <a:r>
              <a:rPr lang="de-DE" sz="2400" b="1" dirty="0"/>
              <a:t>und </a:t>
            </a:r>
            <a:r>
              <a:rPr lang="de-DE" sz="2400" b="1" dirty="0" err="1"/>
              <a:t>Bringzonen</a:t>
            </a:r>
            <a:r>
              <a:rPr lang="de-DE" sz="2400" dirty="0"/>
              <a:t>“ bzw. sogenannte </a:t>
            </a:r>
            <a:endParaRPr lang="de-DE" sz="2400" dirty="0" smtClean="0"/>
          </a:p>
          <a:p>
            <a:pPr marL="0" indent="0">
              <a:buNone/>
            </a:pPr>
            <a:r>
              <a:rPr lang="de-DE" sz="2400" dirty="0" smtClean="0"/>
              <a:t>	   „ Elternhaltestellen“ z. B. mit dem ADAC </a:t>
            </a:r>
            <a:r>
              <a:rPr lang="de-DE" sz="2400" dirty="0"/>
              <a:t>Leitfaden </a:t>
            </a:r>
            <a:endParaRPr lang="de-DE" sz="2400" dirty="0" smtClean="0"/>
          </a:p>
          <a:p>
            <a:pPr marL="0" indent="0">
              <a:buNone/>
            </a:pPr>
            <a:r>
              <a:rPr lang="de-DE" sz="2400" dirty="0"/>
              <a:t>	</a:t>
            </a:r>
            <a:r>
              <a:rPr lang="de-DE" sz="2400" dirty="0" smtClean="0"/>
              <a:t>  „</a:t>
            </a:r>
            <a:r>
              <a:rPr lang="de-DE" sz="2400" dirty="0"/>
              <a:t>Das </a:t>
            </a:r>
            <a:r>
              <a:rPr lang="de-DE" sz="2400" dirty="0" smtClean="0"/>
              <a:t>Elterntaxi </a:t>
            </a:r>
            <a:r>
              <a:rPr lang="de-DE" sz="2400" dirty="0"/>
              <a:t>an G</a:t>
            </a:r>
            <a:r>
              <a:rPr lang="de-DE" sz="2400" dirty="0" smtClean="0"/>
              <a:t>rundschulen“ mit Informationen für </a:t>
            </a:r>
          </a:p>
          <a:p>
            <a:pPr marL="0" indent="0">
              <a:buNone/>
            </a:pPr>
            <a:r>
              <a:rPr lang="de-DE" sz="2400" dirty="0"/>
              <a:t> </a:t>
            </a:r>
            <a:r>
              <a:rPr lang="de-DE" sz="2400" dirty="0" smtClean="0"/>
              <a:t>              die Vorbereitung </a:t>
            </a:r>
            <a:r>
              <a:rPr lang="de-DE" sz="2400" dirty="0"/>
              <a:t>und </a:t>
            </a:r>
            <a:r>
              <a:rPr lang="de-DE" sz="2400" dirty="0" smtClean="0"/>
              <a:t>wichtigen </a:t>
            </a:r>
            <a:r>
              <a:rPr lang="de-DE" sz="2400" dirty="0"/>
              <a:t>Checklisten </a:t>
            </a:r>
            <a:endParaRPr lang="de-DE" sz="2400" dirty="0" smtClean="0"/>
          </a:p>
          <a:p>
            <a:pPr marL="0" indent="0">
              <a:buNone/>
            </a:pPr>
            <a:r>
              <a:rPr lang="de-DE" sz="2400" dirty="0" smtClean="0">
                <a:solidFill>
                  <a:srgbClr val="084EEA"/>
                </a:solidFill>
              </a:rPr>
              <a:t>ww.adac.de/verkehr/</a:t>
            </a:r>
            <a:r>
              <a:rPr lang="de-DE" sz="2400" dirty="0" err="1" smtClean="0">
                <a:solidFill>
                  <a:srgbClr val="084EEA"/>
                </a:solidFill>
              </a:rPr>
              <a:t>kindersicherheit</a:t>
            </a:r>
            <a:r>
              <a:rPr lang="de-DE" sz="2400" dirty="0" smtClean="0">
                <a:solidFill>
                  <a:srgbClr val="084EEA"/>
                </a:solidFill>
              </a:rPr>
              <a:t>/elterntaxi-hol-</a:t>
            </a:r>
            <a:r>
              <a:rPr lang="de-DE" sz="2400" dirty="0" err="1" smtClean="0">
                <a:solidFill>
                  <a:srgbClr val="084EEA"/>
                </a:solidFill>
              </a:rPr>
              <a:t>bringzonen</a:t>
            </a:r>
            <a:r>
              <a:rPr lang="de-DE" sz="2400" dirty="0" smtClean="0">
                <a:solidFill>
                  <a:srgbClr val="084EEA"/>
                </a:solidFill>
              </a:rPr>
              <a:t>/</a:t>
            </a:r>
          </a:p>
          <a:p>
            <a:endParaRPr lang="de-DE" sz="800" dirty="0" smtClean="0">
              <a:solidFill>
                <a:srgbClr val="084EEA"/>
              </a:solidFill>
            </a:endParaRPr>
          </a:p>
          <a:p>
            <a:pPr marL="0" indent="0">
              <a:buNone/>
            </a:pPr>
            <a:r>
              <a:rPr lang="de-DE" sz="2400" dirty="0" smtClean="0"/>
              <a:t>	</a:t>
            </a:r>
            <a:endParaRPr lang="de-DE" sz="2400" dirty="0">
              <a:solidFill>
                <a:srgbClr val="084EEA"/>
              </a:solidFill>
            </a:endParaRPr>
          </a:p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t="4266" r="10526" b="-2392"/>
          <a:stretch/>
        </p:blipFill>
        <p:spPr>
          <a:xfrm>
            <a:off x="323528" y="4077072"/>
            <a:ext cx="1224136" cy="165618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383" y="1556792"/>
            <a:ext cx="1944216" cy="93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09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Was kann man noch tun?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84784"/>
            <a:ext cx="8579296" cy="4641379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/>
              <a:t>		    Erstellung eines </a:t>
            </a:r>
            <a:r>
              <a:rPr lang="de-DE" sz="2400" b="1" dirty="0"/>
              <a:t>Schulwegplanes</a:t>
            </a:r>
            <a:r>
              <a:rPr lang="de-DE" sz="2400" dirty="0"/>
              <a:t> </a:t>
            </a:r>
            <a:r>
              <a:rPr lang="de-DE" sz="2400" dirty="0" smtClean="0"/>
              <a:t>z. B. mit dem </a:t>
            </a:r>
          </a:p>
          <a:p>
            <a:pPr marL="0" indent="0">
              <a:buNone/>
            </a:pPr>
            <a:r>
              <a:rPr lang="de-DE" sz="2400" dirty="0"/>
              <a:t>	</a:t>
            </a:r>
            <a:r>
              <a:rPr lang="de-DE" sz="2400" dirty="0" smtClean="0"/>
              <a:t>	    Leitfaden „Schulwegpläne </a:t>
            </a:r>
            <a:r>
              <a:rPr lang="de-DE" sz="2400" dirty="0"/>
              <a:t>leichtgemacht" </a:t>
            </a:r>
            <a:r>
              <a:rPr lang="de-DE" sz="2400" dirty="0" smtClean="0"/>
              <a:t>			    </a:t>
            </a:r>
            <a:r>
              <a:rPr lang="de-DE" sz="24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www.bast.de/schulwegplan</a:t>
            </a:r>
            <a:endParaRPr lang="de-DE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de-DE" sz="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de-DE" sz="2400" dirty="0" smtClean="0"/>
              <a:t>	</a:t>
            </a:r>
            <a:endParaRPr lang="de-DE" sz="800" dirty="0" smtClean="0">
              <a:solidFill>
                <a:srgbClr val="084EEA"/>
              </a:solidFill>
            </a:endParaRPr>
          </a:p>
          <a:p>
            <a:pPr marL="0" indent="0">
              <a:buNone/>
            </a:pPr>
            <a:r>
              <a:rPr lang="de-DE" sz="2400" dirty="0" smtClean="0"/>
              <a:t>	                 </a:t>
            </a:r>
            <a:endParaRPr lang="de-DE" sz="2400" dirty="0" smtClean="0"/>
          </a:p>
          <a:p>
            <a:pPr marL="0" indent="0">
              <a:buNone/>
            </a:pPr>
            <a:r>
              <a:rPr lang="de-DE" sz="2400" dirty="0" smtClean="0"/>
              <a:t>                              Durchführung </a:t>
            </a:r>
            <a:r>
              <a:rPr lang="de-DE" sz="2400" dirty="0" smtClean="0"/>
              <a:t>der </a:t>
            </a:r>
            <a:r>
              <a:rPr lang="de-DE" sz="2400" dirty="0"/>
              <a:t>9 Module </a:t>
            </a:r>
            <a:r>
              <a:rPr lang="de-DE" sz="2400" dirty="0" smtClean="0"/>
              <a:t>des </a:t>
            </a:r>
          </a:p>
          <a:p>
            <a:pPr marL="0" indent="0">
              <a:buNone/>
            </a:pPr>
            <a:r>
              <a:rPr lang="de-DE" sz="2400" b="1" dirty="0" smtClean="0"/>
              <a:t>                              „Die Fußgänger-Profis“ im Unterricht </a:t>
            </a:r>
          </a:p>
          <a:p>
            <a:pPr marL="0" indent="0">
              <a:buNone/>
            </a:pPr>
            <a:r>
              <a:rPr lang="de-DE" sz="2400" dirty="0"/>
              <a:t> </a:t>
            </a:r>
            <a:r>
              <a:rPr lang="de-DE" sz="2400" dirty="0" smtClean="0"/>
              <a:t>                             für die Jahrgänge 1 </a:t>
            </a:r>
            <a:r>
              <a:rPr lang="de-DE" sz="2400" dirty="0" smtClean="0"/>
              <a:t>– 3</a:t>
            </a:r>
          </a:p>
          <a:p>
            <a:pPr marL="0" indent="0">
              <a:buNone/>
            </a:pPr>
            <a:r>
              <a:rPr lang="de-DE" sz="2400" dirty="0" smtClean="0">
                <a:solidFill>
                  <a:srgbClr val="084EEA"/>
                </a:solidFill>
              </a:rPr>
              <a:t>Download </a:t>
            </a:r>
            <a:r>
              <a:rPr lang="de-DE" sz="2400" dirty="0" smtClean="0">
                <a:solidFill>
                  <a:srgbClr val="084EEA"/>
                </a:solidFill>
              </a:rPr>
              <a:t>hier vom Niedersächsischen Bildungsserver: </a:t>
            </a:r>
            <a:r>
              <a:rPr lang="de-DE" sz="2400" dirty="0">
                <a:solidFill>
                  <a:srgbClr val="084EEA"/>
                </a:solidFill>
              </a:rPr>
              <a:t>https://</a:t>
            </a:r>
            <a:r>
              <a:rPr lang="de-DE" sz="2400" dirty="0" smtClean="0">
                <a:solidFill>
                  <a:srgbClr val="084EEA"/>
                </a:solidFill>
              </a:rPr>
              <a:t>www.nibis.de/die-fussgaenger-profis_11160</a:t>
            </a:r>
            <a:endParaRPr lang="de-DE" sz="2400" dirty="0" smtClean="0">
              <a:solidFill>
                <a:srgbClr val="084EEA"/>
              </a:solidFill>
            </a:endParaRPr>
          </a:p>
          <a:p>
            <a:pPr marL="0" indent="0">
              <a:buNone/>
            </a:pPr>
            <a:endParaRPr lang="de-DE" sz="2400" dirty="0">
              <a:solidFill>
                <a:srgbClr val="084EEA"/>
              </a:solidFill>
            </a:endParaRPr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43" y="1484784"/>
            <a:ext cx="2118686" cy="129614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3068960"/>
            <a:ext cx="1872208" cy="204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051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493195" y="986109"/>
            <a:ext cx="8229600" cy="1143000"/>
          </a:xfrm>
        </p:spPr>
        <p:txBody>
          <a:bodyPr/>
          <a:lstStyle/>
          <a:p>
            <a:pPr algn="l" eaLnBrk="1" hangingPunct="1"/>
            <a:r>
              <a:rPr lang="de-DE" altLang="de-DE" sz="3600" dirty="0"/>
              <a:t>Viel Freude auf dem Schulweg</a:t>
            </a:r>
            <a:br>
              <a:rPr lang="de-DE" altLang="de-DE" sz="3600" dirty="0"/>
            </a:br>
            <a:r>
              <a:rPr lang="de-DE" altLang="de-DE" sz="3600" dirty="0" smtClean="0"/>
              <a:t>wünschen </a:t>
            </a:r>
            <a:r>
              <a:rPr lang="de-DE" altLang="de-DE" sz="3600" dirty="0" smtClean="0"/>
              <a:t>die Aktionspartner</a:t>
            </a:r>
            <a:r>
              <a:rPr lang="de-DE" altLang="de-DE" dirty="0" smtClean="0"/>
              <a:t/>
            </a:r>
            <a:br>
              <a:rPr lang="de-DE" altLang="de-DE" dirty="0" smtClean="0"/>
            </a:br>
            <a:endParaRPr lang="de-DE" altLang="de-DE" dirty="0" smtClean="0"/>
          </a:p>
        </p:txBody>
      </p:sp>
      <p:pic>
        <p:nvPicPr>
          <p:cNvPr id="14339" name="Picture 9" descr="Logo M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14445"/>
            <a:ext cx="2375495" cy="61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Logo-GUV Koop-in-NDS Kop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877" y="4906265"/>
            <a:ext cx="3239473" cy="584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5" descr="ADAC Logo Allgemein_k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104" y="4963826"/>
            <a:ext cx="754063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55303"/>
            <a:ext cx="3095625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3167" y="1250504"/>
            <a:ext cx="1925442" cy="756096"/>
          </a:xfrm>
          <a:prstGeom prst="rect">
            <a:avLst/>
          </a:prstGeom>
        </p:spPr>
      </p:pic>
      <p:pic>
        <p:nvPicPr>
          <p:cNvPr id="10" name="Bild 1" descr="Wappen_4c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14445"/>
            <a:ext cx="614630" cy="778553"/>
          </a:xfrm>
          <a:prstGeom prst="rect">
            <a:avLst/>
          </a:prstGeom>
          <a:noFill/>
        </p:spPr>
      </p:pic>
      <p:sp>
        <p:nvSpPr>
          <p:cNvPr id="3" name="Rechteck 2"/>
          <p:cNvSpPr/>
          <p:nvPr/>
        </p:nvSpPr>
        <p:spPr>
          <a:xfrm>
            <a:off x="4193696" y="2836318"/>
            <a:ext cx="4698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de-DE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Niedersächsisches Ministerium für Wirtschaft, </a:t>
            </a:r>
            <a:r>
              <a:rPr lang="de-DE" sz="16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Arbeit</a:t>
            </a:r>
            <a:r>
              <a:rPr lang="de-DE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, Verkehr </a:t>
            </a:r>
            <a:r>
              <a:rPr lang="de-DE" sz="16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und Digitalisierung </a:t>
            </a:r>
            <a:endParaRPr lang="de-DE" sz="1600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5896" y="3933056"/>
            <a:ext cx="1891972" cy="97320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0152" y="3687929"/>
            <a:ext cx="1411842" cy="123524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de-DE" altLang="de-DE" smtClean="0"/>
              <a:t>Übersicht</a:t>
            </a:r>
          </a:p>
        </p:txBody>
      </p:sp>
      <p:sp>
        <p:nvSpPr>
          <p:cNvPr id="307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Der Schulweg aus Sicht der Kinder</a:t>
            </a:r>
          </a:p>
          <a:p>
            <a:pPr eaLnBrk="1" hangingPunct="1"/>
            <a:r>
              <a:rPr lang="de-DE" altLang="de-DE" dirty="0" smtClean="0"/>
              <a:t>Situation vor Ort</a:t>
            </a:r>
          </a:p>
          <a:p>
            <a:pPr eaLnBrk="1" hangingPunct="1"/>
            <a:r>
              <a:rPr lang="de-DE" altLang="de-DE" dirty="0" smtClean="0"/>
              <a:t>Vorteile des Schulwegs zu Fuß</a:t>
            </a:r>
          </a:p>
          <a:p>
            <a:pPr eaLnBrk="1" hangingPunct="1"/>
            <a:r>
              <a:rPr lang="de-DE" altLang="de-DE" dirty="0" smtClean="0"/>
              <a:t>Tipps für den sicheren Schulweg</a:t>
            </a:r>
          </a:p>
          <a:p>
            <a:pPr eaLnBrk="1" hangingPunct="1"/>
            <a:r>
              <a:rPr lang="de-DE" altLang="de-DE" dirty="0" smtClean="0"/>
              <a:t>Was man noch tun kann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635526" y="2774313"/>
            <a:ext cx="4135214" cy="2852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Wie Kinder ihren Schulweg erleben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338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de-DE" dirty="0"/>
          </a:p>
          <a:p>
            <a:pPr eaLnBrk="1" fontAlgn="auto" hangingPunct="1">
              <a:spcAft>
                <a:spcPts val="0"/>
              </a:spcAft>
              <a:defRPr/>
            </a:pPr>
            <a:endParaRPr lang="de-DE" dirty="0"/>
          </a:p>
          <a:p>
            <a:pPr eaLnBrk="1" fontAlgn="auto" hangingPunct="1">
              <a:spcAft>
                <a:spcPts val="0"/>
              </a:spcAft>
              <a:defRPr/>
            </a:pPr>
            <a:endParaRPr lang="de-DE" dirty="0"/>
          </a:p>
          <a:p>
            <a:pPr eaLnBrk="1" fontAlgn="auto" hangingPunct="1">
              <a:spcAft>
                <a:spcPts val="0"/>
              </a:spcAft>
              <a:defRPr/>
            </a:pPr>
            <a:endParaRPr lang="de-DE" dirty="0"/>
          </a:p>
          <a:p>
            <a:pPr eaLnBrk="1" fontAlgn="auto" hangingPunct="1">
              <a:spcAft>
                <a:spcPts val="0"/>
              </a:spcAft>
              <a:defRPr/>
            </a:pPr>
            <a:endParaRPr lang="de-DE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de-DE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de-DE" sz="1000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de-DE" sz="1000" dirty="0"/>
              <a:t>www.zu-fuss-zur-schule.ch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Der Schulweg aus der Sicht von Selma (9)</a:t>
            </a:r>
            <a:endParaRPr lang="de-DE" sz="13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300" dirty="0"/>
          </a:p>
        </p:txBody>
      </p:sp>
      <p:sp>
        <p:nvSpPr>
          <p:cNvPr id="4" name="Inhaltsplatzhalt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767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de-DE" dirty="0"/>
          </a:p>
          <a:p>
            <a:pPr eaLnBrk="1" fontAlgn="auto" hangingPunct="1">
              <a:spcAft>
                <a:spcPts val="0"/>
              </a:spcAft>
              <a:defRPr/>
            </a:pPr>
            <a:endParaRPr lang="de-DE" dirty="0"/>
          </a:p>
          <a:p>
            <a:pPr eaLnBrk="1" fontAlgn="auto" hangingPunct="1">
              <a:spcAft>
                <a:spcPts val="0"/>
              </a:spcAft>
              <a:defRPr/>
            </a:pPr>
            <a:endParaRPr lang="de-DE" dirty="0"/>
          </a:p>
          <a:p>
            <a:pPr eaLnBrk="1" fontAlgn="auto" hangingPunct="1">
              <a:spcAft>
                <a:spcPts val="0"/>
              </a:spcAft>
              <a:defRPr/>
            </a:pPr>
            <a:endParaRPr lang="de-DE" dirty="0"/>
          </a:p>
          <a:p>
            <a:pPr eaLnBrk="1" fontAlgn="auto" hangingPunct="1">
              <a:spcAft>
                <a:spcPts val="0"/>
              </a:spcAft>
              <a:defRPr/>
            </a:pPr>
            <a:endParaRPr lang="de-DE" dirty="0"/>
          </a:p>
          <a:p>
            <a:pPr eaLnBrk="1" fontAlgn="auto" hangingPunct="1">
              <a:spcAft>
                <a:spcPts val="0"/>
              </a:spcAft>
              <a:defRPr/>
            </a:pPr>
            <a:endParaRPr lang="de-DE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de-DE" sz="1000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de-DE" sz="1000" dirty="0"/>
              <a:t>www.zu-fuss-zur-schule.ch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Der Schulweg aus der Sicht von Samuel (7)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3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3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28775"/>
            <a:ext cx="4075113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1628775"/>
            <a:ext cx="4098925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3" name="Textfeld 4"/>
          <p:cNvSpPr txBox="1">
            <a:spLocks noChangeArrowheads="1"/>
          </p:cNvSpPr>
          <p:nvPr/>
        </p:nvSpPr>
        <p:spPr bwMode="auto">
          <a:xfrm>
            <a:off x="471488" y="5805488"/>
            <a:ext cx="8280400" cy="7381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800" b="1" i="1" dirty="0" smtClean="0">
                <a:solidFill>
                  <a:schemeClr val="bg1"/>
                </a:solidFill>
              </a:rPr>
              <a:t>Welches Kind geht zu Fuß zur Schule???</a:t>
            </a:r>
            <a:endParaRPr lang="de-DE" altLang="de-DE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l" eaLnBrk="1" hangingPunct="1"/>
            <a:r>
              <a:rPr lang="de-DE" altLang="de-DE" dirty="0" smtClean="0"/>
              <a:t>Wie Kinder ihren Schulweg erleben</a:t>
            </a:r>
          </a:p>
        </p:txBody>
      </p:sp>
      <p:sp>
        <p:nvSpPr>
          <p:cNvPr id="5123" name="Inhaltsplatzhalter 2"/>
          <p:cNvSpPr>
            <a:spLocks noGrp="1"/>
          </p:cNvSpPr>
          <p:nvPr>
            <p:ph sz="half" idx="1"/>
          </p:nvPr>
        </p:nvSpPr>
        <p:spPr>
          <a:xfrm>
            <a:off x="179512" y="1370488"/>
            <a:ext cx="4536504" cy="518385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DE" altLang="de-DE" b="1" dirty="0" smtClean="0"/>
              <a:t>Zu Fuß – </a:t>
            </a:r>
          </a:p>
          <a:p>
            <a:pPr marL="0" indent="0" eaLnBrk="1" hangingPunct="1">
              <a:buNone/>
            </a:pPr>
            <a:r>
              <a:rPr lang="de-DE" altLang="de-DE" b="1" dirty="0" smtClean="0"/>
              <a:t>der Schulweg ist ein Erlebnis: </a:t>
            </a:r>
          </a:p>
          <a:p>
            <a:pPr marL="0" indent="0" eaLnBrk="1" hangingPunct="1">
              <a:buNone/>
            </a:pPr>
            <a:endParaRPr lang="de-DE" altLang="de-DE" sz="800" i="1" dirty="0" smtClean="0"/>
          </a:p>
          <a:p>
            <a:pPr marL="0" indent="0" eaLnBrk="1" hangingPunct="1">
              <a:buNone/>
            </a:pPr>
            <a:r>
              <a:rPr lang="de-DE" altLang="de-DE" sz="2400" i="1" dirty="0" smtClean="0"/>
              <a:t>Selma bewegt sich, orientiert sich im Raum, entdeckt Dinge; „austoben“;</a:t>
            </a:r>
          </a:p>
          <a:p>
            <a:pPr marL="0" indent="0" eaLnBrk="1" hangingPunct="1">
              <a:buNone/>
            </a:pPr>
            <a:endParaRPr lang="de-DE" altLang="de-DE" sz="800" i="1" dirty="0" smtClean="0"/>
          </a:p>
          <a:p>
            <a:pPr marL="0" indent="0" eaLnBrk="1" hangingPunct="1">
              <a:buNone/>
            </a:pPr>
            <a:r>
              <a:rPr lang="de-DE" altLang="de-DE" sz="2400" i="1" dirty="0" smtClean="0"/>
              <a:t>Selma lernt, sich selbstständig und sicher durch den Straßenverkehr zu bewegen;</a:t>
            </a:r>
          </a:p>
          <a:p>
            <a:pPr marL="0" indent="0" eaLnBrk="1" hangingPunct="1">
              <a:buNone/>
            </a:pPr>
            <a:endParaRPr lang="de-DE" altLang="de-DE" sz="800" i="1" dirty="0" smtClean="0"/>
          </a:p>
          <a:p>
            <a:pPr marL="0" indent="0" eaLnBrk="1" hangingPunct="1">
              <a:buNone/>
            </a:pPr>
            <a:endParaRPr lang="de-DE" altLang="de-DE" sz="800" i="1" dirty="0" smtClean="0"/>
          </a:p>
          <a:p>
            <a:pPr marL="0" indent="0" eaLnBrk="1" hangingPunct="1">
              <a:buNone/>
            </a:pPr>
            <a:endParaRPr lang="de-DE" altLang="de-DE" sz="1200" i="1" dirty="0" smtClean="0"/>
          </a:p>
          <a:p>
            <a:pPr marL="0" indent="0" eaLnBrk="1" hangingPunct="1">
              <a:buNone/>
            </a:pPr>
            <a:r>
              <a:rPr lang="de-DE" altLang="de-DE" sz="2400" i="1" dirty="0" smtClean="0"/>
              <a:t>Selma knüpft Kontakte mit anderen, lernt Sozialverhalten</a:t>
            </a:r>
          </a:p>
        </p:txBody>
      </p:sp>
      <p:sp>
        <p:nvSpPr>
          <p:cNvPr id="5124" name="Inhaltsplatzhalter 3"/>
          <p:cNvSpPr>
            <a:spLocks noGrp="1"/>
          </p:cNvSpPr>
          <p:nvPr>
            <p:ph sz="half" idx="2"/>
          </p:nvPr>
        </p:nvSpPr>
        <p:spPr>
          <a:xfrm>
            <a:off x="4705942" y="1370488"/>
            <a:ext cx="4387850" cy="478539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DE" altLang="de-DE" b="1" dirty="0" smtClean="0"/>
              <a:t>Mit dem Auto – </a:t>
            </a:r>
          </a:p>
          <a:p>
            <a:pPr marL="0" indent="0" eaLnBrk="1" hangingPunct="1">
              <a:buNone/>
            </a:pPr>
            <a:r>
              <a:rPr lang="de-DE" altLang="de-DE" b="1" dirty="0" smtClean="0"/>
              <a:t>der Schulweg ist eintönig: </a:t>
            </a:r>
          </a:p>
          <a:p>
            <a:pPr marL="0" indent="0" eaLnBrk="1" hangingPunct="1">
              <a:buNone/>
            </a:pPr>
            <a:endParaRPr lang="de-DE" altLang="de-DE" sz="800" b="1" dirty="0" smtClean="0"/>
          </a:p>
          <a:p>
            <a:pPr marL="0" indent="0" eaLnBrk="1" hangingPunct="1">
              <a:buNone/>
            </a:pPr>
            <a:r>
              <a:rPr lang="de-DE" altLang="de-DE" sz="2400" i="1" dirty="0" smtClean="0"/>
              <a:t>Samuel kann seine Umgebung nur begrenzt wahrnehmen (Sitzposition, Geschwindigkeit);</a:t>
            </a:r>
          </a:p>
          <a:p>
            <a:pPr marL="0" indent="0" eaLnBrk="1" hangingPunct="1">
              <a:buNone/>
            </a:pPr>
            <a:endParaRPr lang="de-DE" altLang="de-DE" sz="800" i="1" dirty="0" smtClean="0"/>
          </a:p>
          <a:p>
            <a:pPr marL="0" indent="0" eaLnBrk="1" hangingPunct="1">
              <a:buNone/>
            </a:pPr>
            <a:r>
              <a:rPr lang="de-DE" altLang="de-DE" sz="2400" i="1" dirty="0" smtClean="0"/>
              <a:t>Samuel sitzt, ein Fußmarsch würde ihn wacher, fitter und konzentrierter am Unterricht teilnehmen lassen;</a:t>
            </a:r>
          </a:p>
          <a:p>
            <a:pPr marL="0" indent="0" eaLnBrk="1" hangingPunct="1">
              <a:buNone/>
            </a:pPr>
            <a:endParaRPr lang="de-DE" altLang="de-DE" sz="800" i="1" dirty="0" smtClean="0"/>
          </a:p>
          <a:p>
            <a:pPr marL="0" indent="0" eaLnBrk="1" hangingPunct="1">
              <a:buNone/>
            </a:pPr>
            <a:r>
              <a:rPr lang="de-DE" altLang="de-DE" sz="2400" i="1" dirty="0" smtClean="0"/>
              <a:t>Samuel hat keine Gespräche mit Freundinnen und Freunden. 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78" y="3356992"/>
            <a:ext cx="3462023" cy="53288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976139"/>
            <a:ext cx="1319502" cy="9897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8050"/>
          </a:xfrm>
        </p:spPr>
        <p:txBody>
          <a:bodyPr/>
          <a:lstStyle/>
          <a:p>
            <a:pPr algn="l" eaLnBrk="1" hangingPunct="1"/>
            <a:r>
              <a:rPr lang="de-DE" altLang="de-DE" dirty="0" smtClean="0"/>
              <a:t>Realität: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idx="1"/>
          </p:nvPr>
        </p:nvSpPr>
        <p:spPr>
          <a:xfrm>
            <a:off x="457200" y="1182688"/>
            <a:ext cx="8229600" cy="49434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2800" dirty="0"/>
              <a:t>Ungefähr jedes zehnte Kind wird mit dem Auto zur Schule gefahren, Tendenz </a:t>
            </a:r>
            <a:r>
              <a:rPr lang="de-DE" sz="2800" dirty="0" smtClean="0"/>
              <a:t>steigend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2800" dirty="0" smtClean="0"/>
              <a:t>Durchschnittlicher </a:t>
            </a:r>
            <a:r>
              <a:rPr lang="de-DE" sz="2800" dirty="0"/>
              <a:t>Schulweg: zehn Minuten zu Fuß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de-DE" sz="8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2800" b="1" dirty="0"/>
              <a:t>Gründe, warum Eltern die Kinder zur Schule fahren: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de-DE" sz="2800" dirty="0" smtClean="0"/>
              <a:t>„</a:t>
            </a:r>
            <a:r>
              <a:rPr lang="de-DE" sz="2800" dirty="0"/>
              <a:t>Es liegt ja auf dem </a:t>
            </a:r>
            <a:r>
              <a:rPr lang="de-DE" sz="2800" dirty="0" smtClean="0"/>
              <a:t>Weg.“</a:t>
            </a:r>
            <a:endParaRPr lang="de-DE" sz="28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de-DE" sz="2800" dirty="0"/>
              <a:t>„Ich tue meinem Kind etwas </a:t>
            </a:r>
            <a:r>
              <a:rPr lang="de-DE" sz="2800" dirty="0" smtClean="0"/>
              <a:t>Gutes.“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de-DE" sz="2800" dirty="0" smtClean="0"/>
              <a:t>„Ich habe keine Zeit.“</a:t>
            </a:r>
            <a:endParaRPr lang="de-DE" sz="28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de-DE" sz="2800" dirty="0" smtClean="0"/>
              <a:t>„</a:t>
            </a:r>
            <a:r>
              <a:rPr lang="de-DE" sz="2800" dirty="0"/>
              <a:t>I</a:t>
            </a:r>
            <a:r>
              <a:rPr lang="de-DE" sz="2800" dirty="0" smtClean="0"/>
              <a:t>ch habe Angst, dass meinem Kind etwas passiert.“</a:t>
            </a:r>
            <a:endParaRPr lang="de-DE" sz="2800" dirty="0"/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539552" y="5517232"/>
            <a:ext cx="8280400" cy="7381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800" b="1" i="1" dirty="0" smtClean="0">
                <a:solidFill>
                  <a:schemeClr val="bg1"/>
                </a:solidFill>
              </a:rPr>
              <a:t>Und welchen Grund haben Sie?</a:t>
            </a:r>
            <a:endParaRPr lang="de-DE" altLang="de-DE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de-DE" altLang="de-DE" dirty="0" smtClean="0"/>
              <a:t>Und bei uns?</a:t>
            </a:r>
          </a:p>
        </p:txBody>
      </p:sp>
      <p:sp>
        <p:nvSpPr>
          <p:cNvPr id="717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DE" altLang="de-DE" dirty="0" smtClean="0"/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437952" y="1590519"/>
            <a:ext cx="828040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buNone/>
            </a:pPr>
            <a:r>
              <a:rPr lang="de-DE" altLang="de-DE" sz="2800" dirty="0" smtClean="0">
                <a:solidFill>
                  <a:schemeClr val="bg1"/>
                </a:solidFill>
              </a:rPr>
              <a:t>Wie ist die Situation an unserer Schule aus Ihrer Sicht?</a:t>
            </a: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457200" y="4805353"/>
            <a:ext cx="8280400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buNone/>
            </a:pPr>
            <a:r>
              <a:rPr lang="de-DE" altLang="de-DE" sz="2800" dirty="0" smtClean="0">
                <a:solidFill>
                  <a:schemeClr val="bg1"/>
                </a:solidFill>
              </a:rPr>
              <a:t>Was für Gedanken und Gefühle beschäftigen Sie, wenn Ihr Kind zu Fuß zur Schule geht?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481426"/>
            <a:ext cx="4010025" cy="20193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457200" y="88865"/>
            <a:ext cx="8229600" cy="1143000"/>
          </a:xfrm>
        </p:spPr>
        <p:txBody>
          <a:bodyPr/>
          <a:lstStyle/>
          <a:p>
            <a:pPr algn="l" eaLnBrk="1" hangingPunct="1"/>
            <a:r>
              <a:rPr lang="de-DE" altLang="de-DE" sz="4200" dirty="0" smtClean="0"/>
              <a:t>Der Schulweg zu Fuß... macht sicher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idx="1"/>
          </p:nvPr>
        </p:nvSpPr>
        <p:spPr>
          <a:xfrm>
            <a:off x="251520" y="1484313"/>
            <a:ext cx="8641655" cy="4824412"/>
          </a:xfrm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de-DE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de-DE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de-DE" dirty="0" smtClean="0"/>
              <a:t>Die </a:t>
            </a:r>
            <a:r>
              <a:rPr lang="de-DE" dirty="0"/>
              <a:t>Teilnahme am Straßenverkehr beginnt an der Hand der Eltern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de-DE" sz="1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Frühzeitig richtiges Verhalten in unterschiedlichen Situationen lernen, schwierige Situationen gemeinsam trainieren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de-DE" sz="1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Der Schulweg ist immer gleich: Fortschritte lassen sich gut erkennen (Wiederholung von Standardsituationen, richtige Verhaltensmuster prägen sich ein)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de-DE" sz="1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/>
              <a:t>Kind </a:t>
            </a:r>
            <a:r>
              <a:rPr lang="de-DE" dirty="0"/>
              <a:t>selbstständig auf dem Schulweg = mehr Sicherheit auch in der Freizeit am Nachmittag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699" y="1124744"/>
            <a:ext cx="6060601" cy="9331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de-DE" altLang="de-DE" dirty="0" smtClean="0"/>
              <a:t>Der Schulweg zu Fuß...ist spannend</a:t>
            </a:r>
          </a:p>
        </p:txBody>
      </p:sp>
      <p:sp>
        <p:nvSpPr>
          <p:cNvPr id="1024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DE" altLang="de-DE" dirty="0" smtClean="0"/>
          </a:p>
          <a:p>
            <a:pPr eaLnBrk="1" hangingPunct="1"/>
            <a:r>
              <a:rPr lang="de-DE" altLang="de-DE" dirty="0" smtClean="0"/>
              <a:t>Freundschaften pflegen</a:t>
            </a:r>
          </a:p>
          <a:p>
            <a:pPr eaLnBrk="1" hangingPunct="1"/>
            <a:endParaRPr lang="de-DE" altLang="de-DE" sz="1000" dirty="0" smtClean="0"/>
          </a:p>
          <a:p>
            <a:pPr eaLnBrk="1" hangingPunct="1"/>
            <a:r>
              <a:rPr lang="de-DE" altLang="de-DE" dirty="0" smtClean="0"/>
              <a:t>Konflikte aushalten, Streit schlichten</a:t>
            </a:r>
          </a:p>
          <a:p>
            <a:pPr eaLnBrk="1" hangingPunct="1"/>
            <a:endParaRPr lang="de-DE" altLang="de-DE" sz="1000" dirty="0" smtClean="0"/>
          </a:p>
          <a:p>
            <a:pPr eaLnBrk="1" hangingPunct="1"/>
            <a:r>
              <a:rPr lang="de-DE" altLang="de-DE" dirty="0" smtClean="0"/>
              <a:t>Erste Schritte in die Selbstständigkeit</a:t>
            </a:r>
          </a:p>
          <a:p>
            <a:pPr eaLnBrk="1" hangingPunct="1"/>
            <a:endParaRPr lang="de-DE" altLang="de-DE" sz="1000" dirty="0" smtClean="0"/>
          </a:p>
          <a:p>
            <a:pPr eaLnBrk="1" hangingPunct="1"/>
            <a:r>
              <a:rPr lang="de-DE" altLang="de-DE" dirty="0" smtClean="0"/>
              <a:t>Stärkung des Selbstbewusstseins</a:t>
            </a:r>
          </a:p>
          <a:p>
            <a:pPr eaLnBrk="1" hangingPunct="1"/>
            <a:endParaRPr lang="de-DE" altLang="de-DE" sz="1000" dirty="0" smtClean="0"/>
          </a:p>
          <a:p>
            <a:pPr eaLnBrk="1" hangingPunct="1"/>
            <a:r>
              <a:rPr lang="de-DE" altLang="de-DE" dirty="0" smtClean="0"/>
              <a:t>Freiraum ohne „Aufsicht“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025" y="1196752"/>
            <a:ext cx="6059949" cy="93276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de-DE" altLang="de-DE" smtClean="0"/>
              <a:t>Der Schulweg zu Fuß...ist gesund</a:t>
            </a:r>
          </a:p>
        </p:txBody>
      </p:sp>
      <p:sp>
        <p:nvSpPr>
          <p:cNvPr id="1126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DE" altLang="de-DE" dirty="0" smtClean="0"/>
          </a:p>
          <a:p>
            <a:pPr eaLnBrk="1" hangingPunct="1"/>
            <a:r>
              <a:rPr lang="de-DE" altLang="de-DE" sz="2800" dirty="0" smtClean="0"/>
              <a:t>Bewegung ist das A und O für eine gesunde Entwicklung</a:t>
            </a:r>
          </a:p>
          <a:p>
            <a:pPr eaLnBrk="1" hangingPunct="1"/>
            <a:endParaRPr lang="de-DE" altLang="de-DE" sz="800" dirty="0" smtClean="0"/>
          </a:p>
          <a:p>
            <a:pPr eaLnBrk="1" hangingPunct="1"/>
            <a:r>
              <a:rPr lang="de-DE" altLang="de-DE" sz="2800" dirty="0" smtClean="0"/>
              <a:t>Bewegung fördert körperliche, motorische und geistige Entwicklung</a:t>
            </a:r>
          </a:p>
          <a:p>
            <a:pPr marL="0" indent="0" eaLnBrk="1" hangingPunct="1">
              <a:buNone/>
            </a:pPr>
            <a:endParaRPr lang="de-DE" altLang="de-DE" sz="800" dirty="0" smtClean="0"/>
          </a:p>
          <a:p>
            <a:pPr eaLnBrk="1" hangingPunct="1"/>
            <a:r>
              <a:rPr lang="de-DE" altLang="de-DE" sz="2800" dirty="0" smtClean="0"/>
              <a:t>Bewegung verbessert Leistungs- und Konzentrationsfähigkeit</a:t>
            </a:r>
          </a:p>
          <a:p>
            <a:pPr eaLnBrk="1" hangingPunct="1"/>
            <a:endParaRPr lang="de-DE" altLang="de-DE" sz="800" dirty="0" smtClean="0"/>
          </a:p>
          <a:p>
            <a:pPr eaLnBrk="1" hangingPunct="1"/>
            <a:r>
              <a:rPr lang="de-DE" altLang="de-DE" sz="2800" dirty="0" smtClean="0"/>
              <a:t>Bewegung beugt Übergewicht vor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196752"/>
            <a:ext cx="6059949" cy="9327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659</Words>
  <Application>Microsoft Office PowerPoint</Application>
  <PresentationFormat>Bildschirmpräsentation (4:3)</PresentationFormat>
  <Paragraphs>146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Larissa</vt:lpstr>
      <vt:lpstr>PowerPoint-Präsentation</vt:lpstr>
      <vt:lpstr>Übersicht</vt:lpstr>
      <vt:lpstr>Wie Kinder ihren Schulweg erleben</vt:lpstr>
      <vt:lpstr>Wie Kinder ihren Schulweg erleben</vt:lpstr>
      <vt:lpstr>Realität:</vt:lpstr>
      <vt:lpstr>Und bei uns?</vt:lpstr>
      <vt:lpstr>Der Schulweg zu Fuß... macht sicher</vt:lpstr>
      <vt:lpstr>Der Schulweg zu Fuß...ist spannend</vt:lpstr>
      <vt:lpstr>Der Schulweg zu Fuß...ist gesund</vt:lpstr>
      <vt:lpstr>Tipps für den sicheren Schulweg</vt:lpstr>
      <vt:lpstr>Wenn Sie Bedenken haben</vt:lpstr>
      <vt:lpstr>Was kann man noch tun?</vt:lpstr>
      <vt:lpstr>Was kann man noch tun?</vt:lpstr>
      <vt:lpstr>Viel Freude auf dem Schulweg wünschen die Aktionspartner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Kleine Füße-sicherer Schulweg</dc:title>
  <dc:creator>Susanne Osing</dc:creator>
  <cp:lastModifiedBy>Adlkofer, Sabine (NLQ)</cp:lastModifiedBy>
  <cp:revision>47</cp:revision>
  <dcterms:created xsi:type="dcterms:W3CDTF">2014-06-16T08:52:49Z</dcterms:created>
  <dcterms:modified xsi:type="dcterms:W3CDTF">2021-06-15T15:08:44Z</dcterms:modified>
</cp:coreProperties>
</file>