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4" r:id="rId5"/>
    <p:sldId id="275" r:id="rId6"/>
    <p:sldId id="259" r:id="rId7"/>
    <p:sldId id="260" r:id="rId8"/>
    <p:sldId id="279" r:id="rId9"/>
    <p:sldId id="273" r:id="rId10"/>
    <p:sldId id="261" r:id="rId11"/>
    <p:sldId id="270" r:id="rId12"/>
    <p:sldId id="271" r:id="rId13"/>
    <p:sldId id="276" r:id="rId14"/>
    <p:sldId id="264" r:id="rId15"/>
    <p:sldId id="265" r:id="rId16"/>
    <p:sldId id="266" r:id="rId17"/>
    <p:sldId id="277" r:id="rId18"/>
    <p:sldId id="267" r:id="rId19"/>
    <p:sldId id="27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E7915-B867-4E53-9227-919A96AF6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06405A-5AFF-4FB3-A2E5-CE00C4154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5A1770-277A-4EDF-AB2A-3989F918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4A915B-D1B2-48AA-9A28-60C73FC0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853BB8-B6F5-4113-8285-D525974E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7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3BFEE-F893-4A74-B7AB-6F3C6E8B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03E81D-F7EA-43FC-A74A-0270BD38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7D7B1F-EE3E-4777-B33A-B78B5F58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88BCFE-6333-4079-AD43-B35113D7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2B2F3B-CA1A-4F4B-913F-F33A542B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16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D8B8FC-46FC-47AF-A9C8-0AB36C82A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2AFDF8-4B94-4F1B-8CF2-02A58E21B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0531F8-DCBC-4004-8E8C-6AB58C03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F38A97-CCC5-47F3-8780-BC34FA1B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D13C6F-0BB6-4DDD-A91D-8B432382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25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5EF68-F576-41C4-B4CD-8622632E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2C267-CC0F-46D1-836F-76D7658C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96124-AE9E-4C6F-A7A4-11451AFA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2EF75E-9945-4FA9-B324-61960A76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3FCA85-6FE5-41E3-B98B-27AF850A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0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0C8A7-540D-40BE-8A54-EB908F7A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91579-660A-4E8A-9ADD-577FDEF3A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78357-AD14-4654-B765-C132D7F2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B2BF1-A3C7-419D-8DC5-9F6A45E1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A96ACC-77F6-4900-AE2A-795870D7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7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7AF25-99C5-4A63-AFCB-FD5BDA01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0B680D-89B1-453A-B7D6-915CFA8B8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60E1CB-51CF-4893-A902-24C45B55A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747F52-5018-446D-9451-40D82FAF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E2D4D2-ECFF-4A8B-A640-8A3E35DF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D5C36D-E163-4937-AF26-CD5F2E81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21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F10E5-04E3-444B-ADFE-68C83038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3C3BC3-721F-4ED6-B0C2-919C6D032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F6833D-CC1D-4782-B5C2-6F3E7E2BC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7938B1-493D-499D-9FB3-0B094601A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8B928A-454F-4CA1-A505-CA62F8FD2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0C346B2-F422-473C-B458-31480E12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30DD24-F68C-449A-B1B1-333AFBAF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59468B2-CFDC-4490-8CD0-84B2F3A4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08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AACF5-504C-4369-8E34-5CF15BA6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714DB0-7B41-4CF5-B0D5-AD42BAB9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88E5CC-A5E1-4E24-9D94-4345C792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BD2429-830F-410D-B09A-D43FB694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46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D89906-2CCC-409B-8251-667BD3E0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D20ECB-D574-47A5-859F-CC3FC6CE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A36213-2334-4C08-A659-F3616B8B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37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C9077-3B7C-4327-BAF7-9E59F5B6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154AC-55A0-40B6-AAAC-169112033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D5726A-D950-4372-82CB-7A630ECB4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CEF7AA-113C-41B7-AA6D-16A9C674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209DE-1EE7-4EE0-862A-E9235118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53600A-DCBE-4C4F-A2F7-9BA8A68C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86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1FC69-768C-46EE-ABE8-99E6E52F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D1A172-B85B-4DCF-8D8F-1D24B4E0D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6360B3-EC42-40EF-BAAC-ED41851F8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140970-02B7-462B-BE53-3493C19D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787957-4620-4A9F-A23B-00A28F05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BF1C4F-1E79-418F-BB27-D9C4F24D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87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671204-FF31-47CA-A077-8CE9D75D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15B1AA-2F92-4C6C-823D-04ADC8B9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532A3-D7DB-4782-B4B1-65E3BB3B3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A7E2E-761A-4D88-A018-0606296CEC2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358F5-10FF-4F5E-A652-8EEF3B308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7A42BF-DB66-4548-8B1B-7E08D22CF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D0CD-CD33-42E2-83C5-C85B656F5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95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8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2970A1-F4C9-467B-9613-41B5D061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1">
                <a:solidFill>
                  <a:srgbClr val="FFFFFF"/>
                </a:solidFill>
              </a:rPr>
              <a:t>Karteninterpretation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6BE32D6-9676-4795-B20C-7D01C6FA5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968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7F5B067-FBB2-4BC0-A7DE-FA96C377E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500062"/>
            <a:ext cx="9553575" cy="585787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EFB1ABE-D7CE-4F6E-B034-F1C036FC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314325"/>
            <a:ext cx="97250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354E44C0-6EF3-4FA1-B45E-F361B51E7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57" y="643467"/>
            <a:ext cx="96052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5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8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C151B6FF-3A2E-47FE-8664-037E60DD0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0" y="643467"/>
            <a:ext cx="97738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4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CCD2E3B2-675C-408B-B4B9-515462BD1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65" y="643467"/>
            <a:ext cx="85708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4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4924F0B-F2E5-46EB-9030-7F07D8A2D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5" y="643467"/>
            <a:ext cx="96888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2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8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10FDEFB-B91C-4AC1-B956-722B58AD3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34" y="643467"/>
            <a:ext cx="87733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9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2C08986-BD9A-49B8-A813-FAB78239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A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C01B9339-0097-48DC-9BB9-3D2F7077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04" y="643467"/>
            <a:ext cx="88781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2CEA9DB-A0F6-403F-A135-2887D77E5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3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C4B7E-7950-4E35-B84F-02BE7FB1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/>
              <a:t>Das System der geographischen Karteninterpretation nach A. </a:t>
            </a:r>
            <a:r>
              <a:rPr lang="de-DE" sz="2400" b="1" dirty="0" err="1"/>
              <a:t>Hüttermann</a:t>
            </a:r>
            <a:r>
              <a:rPr lang="de-DE" sz="2400" b="1" dirty="0"/>
              <a:t> (1992)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37C1383-B1A5-4899-A344-DFF18EBD9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00" y="1184988"/>
            <a:ext cx="8127196" cy="5420286"/>
          </a:xfrm>
        </p:spPr>
      </p:pic>
    </p:spTree>
    <p:extLst>
      <p:ext uri="{BB962C8B-B14F-4D97-AF65-F5344CB8AC3E}">
        <p14:creationId xmlns:p14="http://schemas.microsoft.com/office/powerpoint/2010/main" val="276202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31B61-6BF5-4E17-97DF-429D28B7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1: Studium der Kartenlegende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D0BBB8-349A-4A6C-9DED-69F359718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648074"/>
          </a:xfrm>
        </p:spPr>
        <p:txBody>
          <a:bodyPr>
            <a:normAutofit/>
          </a:bodyPr>
          <a:lstStyle/>
          <a:p>
            <a:r>
              <a:rPr lang="de-DE" dirty="0"/>
              <a:t>A: Kartentyp</a:t>
            </a:r>
          </a:p>
          <a:p>
            <a:r>
              <a:rPr lang="de-DE" dirty="0"/>
              <a:t>B: Kartenüberschrift/Titel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C: Maßstab</a:t>
            </a:r>
          </a:p>
          <a:p>
            <a:r>
              <a:rPr lang="de-DE" dirty="0"/>
              <a:t>D: Räumliche Einordnung</a:t>
            </a:r>
          </a:p>
          <a:p>
            <a:r>
              <a:rPr lang="de-DE" dirty="0"/>
              <a:t>E: Kartenlegende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D13AFB9-4F64-4A61-B8B5-0F16BFD870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7" y="1707356"/>
            <a:ext cx="5133975" cy="390525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10D553-6272-4EC8-85D0-D75026ABD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3575" y="1681163"/>
            <a:ext cx="5611813" cy="1090612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10" name="Inhaltsplatzhalter 9" descr="Ein Bild, das Quittung, Text, Anzeige, Schild enthält.&#10;&#10;Automatisch generierte Beschreibung">
            <a:extLst>
              <a:ext uri="{FF2B5EF4-FFF2-40B4-BE49-F238E27FC236}">
                <a16:creationId xmlns:a16="http://schemas.microsoft.com/office/drawing/2014/main" id="{6695F978-E0CD-45CF-9294-B39938C81C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51" y="3413918"/>
            <a:ext cx="7669604" cy="1915319"/>
          </a:xfrm>
        </p:spPr>
      </p:pic>
    </p:spTree>
    <p:extLst>
      <p:ext uri="{BB962C8B-B14F-4D97-AF65-F5344CB8AC3E}">
        <p14:creationId xmlns:p14="http://schemas.microsoft.com/office/powerpoint/2010/main" val="428619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A2A367F-C69C-42F0-80A4-FA853CE0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9596"/>
          </a:xfrm>
        </p:spPr>
        <p:txBody>
          <a:bodyPr/>
          <a:lstStyle/>
          <a:p>
            <a:r>
              <a:rPr lang="de-DE" dirty="0"/>
              <a:t>Schritt 1: Studium der Kartenlegende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F81BB66-9306-42D6-A0F0-93E2AF43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00005" cy="4584583"/>
          </a:xfrm>
        </p:spPr>
        <p:txBody>
          <a:bodyPr>
            <a:normAutofit fontScale="47500" lnSpcReduction="20000"/>
          </a:bodyPr>
          <a:lstStyle/>
          <a:p>
            <a:r>
              <a:rPr lang="de-DE" dirty="0"/>
              <a:t>A: Es handelt sich um eine thematische  Karte.</a:t>
            </a:r>
          </a:p>
          <a:p>
            <a:r>
              <a:rPr lang="de-DE" dirty="0"/>
              <a:t>B: Natur- und Kulturlandschaft /Nebenkarte: Niederschläge</a:t>
            </a:r>
          </a:p>
          <a:p>
            <a:r>
              <a:rPr lang="de-DE" dirty="0"/>
              <a:t>C: 1 : 500 000  1cm = 5 km</a:t>
            </a:r>
          </a:p>
          <a:p>
            <a:r>
              <a:rPr lang="de-DE" dirty="0"/>
              <a:t>Kartenausschnitt 22 cm x 10,5 cm:  110 km x 52 km</a:t>
            </a:r>
          </a:p>
          <a:p>
            <a:r>
              <a:rPr lang="de-DE" dirty="0"/>
              <a:t>D: 3 ° südlich des Äquators, 37° östl. Länge: </a:t>
            </a:r>
          </a:p>
          <a:p>
            <a:pPr marL="0" indent="0" algn="ctr">
              <a:buNone/>
            </a:pPr>
            <a:r>
              <a:rPr lang="de-DE" dirty="0"/>
              <a:t>     Es ist eine äquatornahe Region im Grenzbereich      Tansania/Kenia auf der Längengradlage von Moskau.</a:t>
            </a:r>
          </a:p>
          <a:p>
            <a:pPr marL="0" indent="0" algn="ctr">
              <a:buNone/>
            </a:pPr>
            <a:endParaRPr lang="de-DE" dirty="0"/>
          </a:p>
          <a:p>
            <a:r>
              <a:rPr lang="de-DE" dirty="0"/>
              <a:t>E: Es gibt </a:t>
            </a:r>
            <a:r>
              <a:rPr lang="de-DE" b="1" dirty="0">
                <a:highlight>
                  <a:srgbClr val="FFFF00"/>
                </a:highlight>
              </a:rPr>
              <a:t>9 </a:t>
            </a:r>
            <a:r>
              <a:rPr lang="de-DE" dirty="0">
                <a:highlight>
                  <a:srgbClr val="FFFF00"/>
                </a:highlight>
              </a:rPr>
              <a:t>Flächensignaturen </a:t>
            </a:r>
            <a:r>
              <a:rPr lang="de-DE" dirty="0"/>
              <a:t>zur Natur- und Kulturlandschaft (=Titel der Karte)</a:t>
            </a:r>
          </a:p>
          <a:p>
            <a:r>
              <a:rPr lang="de-DE" dirty="0"/>
              <a:t>Die </a:t>
            </a:r>
            <a:r>
              <a:rPr lang="de-DE" b="1" dirty="0">
                <a:highlight>
                  <a:srgbClr val="00FFFF"/>
                </a:highlight>
              </a:rPr>
              <a:t>4</a:t>
            </a:r>
            <a:r>
              <a:rPr lang="de-DE" dirty="0">
                <a:highlight>
                  <a:srgbClr val="00FFFF"/>
                </a:highlight>
              </a:rPr>
              <a:t> Liniensignaturen </a:t>
            </a:r>
            <a:r>
              <a:rPr lang="de-DE" dirty="0"/>
              <a:t>beinhalten drei Verkehrswegetypen und die Staatsgrenze. Es fehlen die Fließgewässer, die auf der Karte sehr häufig (70 X!) sind.</a:t>
            </a:r>
          </a:p>
          <a:p>
            <a:r>
              <a:rPr lang="de-DE" dirty="0"/>
              <a:t>Es gibt </a:t>
            </a:r>
            <a:r>
              <a:rPr lang="de-DE" b="1" dirty="0">
                <a:highlight>
                  <a:srgbClr val="00FF00"/>
                </a:highlight>
              </a:rPr>
              <a:t>5</a:t>
            </a:r>
            <a:r>
              <a:rPr lang="de-DE" dirty="0">
                <a:highlight>
                  <a:srgbClr val="00FF00"/>
                </a:highlight>
              </a:rPr>
              <a:t> Punktsignaturen</a:t>
            </a:r>
            <a:r>
              <a:rPr lang="de-DE" dirty="0"/>
              <a:t>, wobei drei zur Besiedlung gehören.</a:t>
            </a:r>
          </a:p>
          <a:p>
            <a:r>
              <a:rPr lang="de-DE" dirty="0"/>
              <a:t>Fazit: Bei der Karte spielt die tropische Natur- und Kulturlandschaft und die Besiedlungsdichte eine große Rolle. Die Bedeutung der Liniensignatur Gewässer muss geprüft werden.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6E4C5BF-91B2-4E02-9A23-06CBFCEA6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3908"/>
            <a:ext cx="3932237" cy="4275080"/>
          </a:xfrm>
        </p:spPr>
        <p:txBody>
          <a:bodyPr/>
          <a:lstStyle/>
          <a:p>
            <a:r>
              <a:rPr lang="de-DE" dirty="0"/>
              <a:t>A: Kartentyp</a:t>
            </a:r>
          </a:p>
          <a:p>
            <a:r>
              <a:rPr lang="de-DE" dirty="0"/>
              <a:t>B: Kartenüberschrift/Titel</a:t>
            </a:r>
          </a:p>
          <a:p>
            <a:r>
              <a:rPr lang="de-DE" dirty="0"/>
              <a:t>C: Maßstab</a:t>
            </a:r>
          </a:p>
          <a:p>
            <a:r>
              <a:rPr lang="de-DE" dirty="0"/>
              <a:t>D: Räumliche Einordnung</a:t>
            </a:r>
          </a:p>
          <a:p>
            <a:r>
              <a:rPr lang="de-DE" dirty="0"/>
              <a:t>E: Kartenlegende</a:t>
            </a:r>
          </a:p>
        </p:txBody>
      </p:sp>
      <p:pic>
        <p:nvPicPr>
          <p:cNvPr id="25" name="Grafik 24" descr="Ein Bild, das Quittung, Text, Anzeige, Schild enthält.&#10;&#10;Automatisch generierte Beschreibung">
            <a:extLst>
              <a:ext uri="{FF2B5EF4-FFF2-40B4-BE49-F238E27FC236}">
                <a16:creationId xmlns:a16="http://schemas.microsoft.com/office/drawing/2014/main" id="{5241D9A2-D552-44C5-902F-5FDBBCB41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" y="4643307"/>
            <a:ext cx="10725150" cy="1924050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517D2EB-7FAE-4F01-8EB9-3842D76BFB34}"/>
              </a:ext>
            </a:extLst>
          </p:cNvPr>
          <p:cNvCxnSpPr>
            <a:cxnSpLocks/>
          </p:cNvCxnSpPr>
          <p:nvPr/>
        </p:nvCxnSpPr>
        <p:spPr>
          <a:xfrm flipH="1">
            <a:off x="2064198" y="2837577"/>
            <a:ext cx="3416436" cy="203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0374D34-160D-4A07-90C7-D03693AF3918}"/>
              </a:ext>
            </a:extLst>
          </p:cNvPr>
          <p:cNvCxnSpPr>
            <a:cxnSpLocks/>
          </p:cNvCxnSpPr>
          <p:nvPr/>
        </p:nvCxnSpPr>
        <p:spPr>
          <a:xfrm flipH="1">
            <a:off x="3978290" y="2940342"/>
            <a:ext cx="1515694" cy="1857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AB0DAA4E-CC9A-482E-A241-F56F6514B09A}"/>
              </a:ext>
            </a:extLst>
          </p:cNvPr>
          <p:cNvCxnSpPr>
            <a:cxnSpLocks/>
          </p:cNvCxnSpPr>
          <p:nvPr/>
        </p:nvCxnSpPr>
        <p:spPr>
          <a:xfrm>
            <a:off x="5921792" y="3334180"/>
            <a:ext cx="405787" cy="2618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6B2933C-563C-4A3F-8540-FE1E0F3F816A}"/>
              </a:ext>
            </a:extLst>
          </p:cNvPr>
          <p:cNvCxnSpPr>
            <a:cxnSpLocks/>
          </p:cNvCxnSpPr>
          <p:nvPr/>
        </p:nvCxnSpPr>
        <p:spPr>
          <a:xfrm>
            <a:off x="7385366" y="3426292"/>
            <a:ext cx="2607830" cy="1523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AC27A3F8-1193-40BB-8E8A-BD6D0AA21097}"/>
              </a:ext>
            </a:extLst>
          </p:cNvPr>
          <p:cNvCxnSpPr>
            <a:cxnSpLocks/>
          </p:cNvCxnSpPr>
          <p:nvPr/>
        </p:nvCxnSpPr>
        <p:spPr>
          <a:xfrm>
            <a:off x="7204622" y="3829574"/>
            <a:ext cx="630695" cy="1883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0C144ACF-6577-47A5-BF77-8C6693138ACE}"/>
              </a:ext>
            </a:extLst>
          </p:cNvPr>
          <p:cNvCxnSpPr>
            <a:cxnSpLocks/>
          </p:cNvCxnSpPr>
          <p:nvPr/>
        </p:nvCxnSpPr>
        <p:spPr>
          <a:xfrm flipH="1">
            <a:off x="5900396" y="3865227"/>
            <a:ext cx="1078710" cy="1377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8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0EED628-F750-40EE-8188-16C17B799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404812"/>
            <a:ext cx="91059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8933204A-F6BF-4A8F-A50B-43BAC62DF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1" y="643467"/>
            <a:ext cx="90956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4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8BA64-A3A9-4428-B75C-C0E9AE2D7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38" y="427615"/>
            <a:ext cx="9414589" cy="5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C3E3BE83-990A-4929-974D-A4352648C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1143951" y="643467"/>
            <a:ext cx="99040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2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4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1E33FB04-89CB-4814-BF2D-E6C88AFAF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1" y="643467"/>
            <a:ext cx="90956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0F9454-5E11-4CB7-B144-20FDAC62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Schritt 3: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Karteninterpretation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nhaltsplatzhalter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A554788-1B65-4D76-B261-E70096B39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8" y="2132013"/>
            <a:ext cx="6832600" cy="4124325"/>
          </a:xfr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5D0CCEB1-FF7D-4F48-80FB-CCED9BCEA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2132013"/>
            <a:ext cx="3322638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2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Breitbild</PresentationFormat>
  <Paragraphs>28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Karteninterpretation</vt:lpstr>
      <vt:lpstr>Schritt 1: Studium der Kartenlegende</vt:lpstr>
      <vt:lpstr>Schritt 1: Studium der Kartenlegende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Schritt 3: Karteninterpretation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System der geographischen Karteninterpretation nach A. Hüttermann (1992)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Karteninterpretation</dc:title>
  <dc:creator>Christoph Stein</dc:creator>
  <cp:lastModifiedBy>Christoph Stein</cp:lastModifiedBy>
  <cp:revision>24</cp:revision>
  <dcterms:created xsi:type="dcterms:W3CDTF">2020-04-03T10:02:03Z</dcterms:created>
  <dcterms:modified xsi:type="dcterms:W3CDTF">2020-06-03T21:22:41Z</dcterms:modified>
</cp:coreProperties>
</file>