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sldIdLst>
    <p:sldId id="264" r:id="rId2"/>
    <p:sldId id="258" r:id="rId3"/>
    <p:sldId id="257" r:id="rId4"/>
    <p:sldId id="260" r:id="rId5"/>
    <p:sldId id="269" r:id="rId6"/>
    <p:sldId id="259" r:id="rId7"/>
    <p:sldId id="270" r:id="rId8"/>
    <p:sldId id="261" r:id="rId9"/>
    <p:sldId id="271" r:id="rId10"/>
    <p:sldId id="262" r:id="rId11"/>
    <p:sldId id="272" r:id="rId12"/>
    <p:sldId id="265" r:id="rId13"/>
    <p:sldId id="268" r:id="rId14"/>
    <p:sldId id="266" r:id="rId15"/>
    <p:sldId id="267"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2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6/4/2020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962347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6/4/2020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231202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6/4/2020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591315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6/4/2020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409673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6/4/2020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865922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6/4/2020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565479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6/4/2020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256348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6/4/2020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085624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6/4/2020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639223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6/4/2020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‹Nr.›</a:t>
            </a:fld>
            <a:endParaRPr lang="en-US" dirty="0"/>
          </a:p>
        </p:txBody>
      </p:sp>
    </p:spTree>
    <p:extLst>
      <p:ext uri="{BB962C8B-B14F-4D97-AF65-F5344CB8AC3E}">
        <p14:creationId xmlns:p14="http://schemas.microsoft.com/office/powerpoint/2010/main" val="32046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6/4/2020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018012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6/4/2020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‹Nr.›</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22821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89" r:id="rId6"/>
    <p:sldLayoutId id="2147483785" r:id="rId7"/>
    <p:sldLayoutId id="2147483786" r:id="rId8"/>
    <p:sldLayoutId id="2147483787" r:id="rId9"/>
    <p:sldLayoutId id="2147483788" r:id="rId10"/>
    <p:sldLayoutId id="2147483790" r:id="rId11"/>
  </p:sldLayoutIdLst>
  <p:hf sldNum="0" hdr="0" ftr="0" dt="0"/>
  <p:txStyles>
    <p:title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3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21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hyperlink" Target="https://wasser-fuer-kenia.de/farm-ponds/" TargetMode="External"/><Relationship Id="rId7" Type="http://schemas.openxmlformats.org/officeDocument/2006/relationships/image" Target="../media/image7.jpg"/><Relationship Id="rId2" Type="http://schemas.openxmlformats.org/officeDocument/2006/relationships/hyperlink" Target="https://wasser-fuer-kenia.de/dachregenfang/" TargetMode="External"/><Relationship Id="rId1" Type="http://schemas.openxmlformats.org/officeDocument/2006/relationships/slideLayout" Target="../slideLayouts/slideLayout7.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3.JPG"/><Relationship Id="rId10" Type="http://schemas.openxmlformats.org/officeDocument/2006/relationships/image" Target="../media/image10.jpg"/><Relationship Id="rId4" Type="http://schemas.openxmlformats.org/officeDocument/2006/relationships/hyperlink" Target="https://wasser-fuer-kenia.de/sanddaemme/" TargetMode="External"/><Relationship Id="rId9"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8" name="Rectangle 17">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79" name="Straight Connector 19">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080" name="Rectangle 21">
            <a:extLst>
              <a:ext uri="{FF2B5EF4-FFF2-40B4-BE49-F238E27FC236}">
                <a16:creationId xmlns:a16="http://schemas.microsoft.com/office/drawing/2014/main" id="{548B4202-DCD5-4F8C-B481-743A989A9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el 8">
            <a:extLst>
              <a:ext uri="{FF2B5EF4-FFF2-40B4-BE49-F238E27FC236}">
                <a16:creationId xmlns:a16="http://schemas.microsoft.com/office/drawing/2014/main" id="{DF493499-32F9-4DDD-94ED-88543073EBB3}"/>
              </a:ext>
            </a:extLst>
          </p:cNvPr>
          <p:cNvSpPr>
            <a:spLocks noGrp="1"/>
          </p:cNvSpPr>
          <p:nvPr>
            <p:ph type="title"/>
          </p:nvPr>
        </p:nvSpPr>
        <p:spPr>
          <a:xfrm>
            <a:off x="633999" y="4550230"/>
            <a:ext cx="10909073" cy="957902"/>
          </a:xfrm>
        </p:spPr>
        <p:txBody>
          <a:bodyPr vert="horz" lIns="91440" tIns="45720" rIns="91440" bIns="45720" rtlCol="0" anchor="b">
            <a:normAutofit/>
          </a:bodyPr>
          <a:lstStyle/>
          <a:p>
            <a:pPr>
              <a:lnSpc>
                <a:spcPct val="90000"/>
              </a:lnSpc>
            </a:pPr>
            <a:r>
              <a:rPr lang="en-US" sz="4200">
                <a:solidFill>
                  <a:schemeClr val="tx1">
                    <a:lumMod val="85000"/>
                    <a:lumOff val="15000"/>
                  </a:schemeClr>
                </a:solidFill>
              </a:rPr>
              <a:t>Karteninterpretation: Entwicklungsprojekt in Kenia</a:t>
            </a:r>
          </a:p>
        </p:txBody>
      </p:sp>
      <p:pic>
        <p:nvPicPr>
          <p:cNvPr id="13" name="Grafik 12">
            <a:extLst>
              <a:ext uri="{FF2B5EF4-FFF2-40B4-BE49-F238E27FC236}">
                <a16:creationId xmlns:a16="http://schemas.microsoft.com/office/drawing/2014/main" id="{4523703D-8F04-45C1-AAAA-986625ABFF7D}"/>
              </a:ext>
            </a:extLst>
          </p:cNvPr>
          <p:cNvPicPr>
            <a:picLocks noChangeAspect="1"/>
          </p:cNvPicPr>
          <p:nvPr/>
        </p:nvPicPr>
        <p:blipFill rotWithShape="1">
          <a:blip r:embed="rId2">
            <a:extLst>
              <a:ext uri="{28A0092B-C50C-407E-A947-70E740481C1C}">
                <a14:useLocalDpi xmlns:a14="http://schemas.microsoft.com/office/drawing/2010/main" val="0"/>
              </a:ext>
            </a:extLst>
          </a:blip>
          <a:srcRect t="34788" r="1" b="11391"/>
          <a:stretch/>
        </p:blipFill>
        <p:spPr>
          <a:xfrm>
            <a:off x="-1" y="-2"/>
            <a:ext cx="6050281" cy="4242816"/>
          </a:xfrm>
          <a:prstGeom prst="rect">
            <a:avLst/>
          </a:prstGeom>
        </p:spPr>
      </p:pic>
      <p:cxnSp>
        <p:nvCxnSpPr>
          <p:cNvPr id="3081" name="Straight Connector 23">
            <a:extLst>
              <a:ext uri="{FF2B5EF4-FFF2-40B4-BE49-F238E27FC236}">
                <a16:creationId xmlns:a16="http://schemas.microsoft.com/office/drawing/2014/main" id="{F7F57F6B-E621-4E40-A34D-2FE12902AA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45296"/>
            <a:ext cx="10515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82" name="Rectangle 25">
            <a:extLst>
              <a:ext uri="{FF2B5EF4-FFF2-40B4-BE49-F238E27FC236}">
                <a16:creationId xmlns:a16="http://schemas.microsoft.com/office/drawing/2014/main" id="{8EE702CF-91CE-4661-ACBF-3C8160D1B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074" name="Grafik 5">
            <a:extLst>
              <a:ext uri="{FF2B5EF4-FFF2-40B4-BE49-F238E27FC236}">
                <a16:creationId xmlns:a16="http://schemas.microsoft.com/office/drawing/2014/main" id="{25FE48A7-AF74-4721-BE21-D004986D21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0"/>
            <a:ext cx="6733382" cy="4897005"/>
          </a:xfrm>
          <a:prstGeom prst="rect">
            <a:avLst/>
          </a:prstGeom>
          <a:noFill/>
          <a:extLst>
            <a:ext uri="{909E8E84-426E-40DD-AFC4-6F175D3DCCD1}">
              <a14:hiddenFill xmlns:a14="http://schemas.microsoft.com/office/drawing/2010/main">
                <a:solidFill>
                  <a:srgbClr val="FFFFFF"/>
                </a:solidFill>
              </a14:hiddenFill>
            </a:ext>
          </a:extLst>
        </p:spPr>
      </p:pic>
      <p:pic>
        <p:nvPicPr>
          <p:cNvPr id="3073" name="Grafik 2">
            <a:extLst>
              <a:ext uri="{FF2B5EF4-FFF2-40B4-BE49-F238E27FC236}">
                <a16:creationId xmlns:a16="http://schemas.microsoft.com/office/drawing/2014/main" id="{99328475-BDD0-43DB-B7C3-17BCC70D2C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2312" y="136964"/>
            <a:ext cx="3644650" cy="4752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922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B9483D49-9C62-4DAF-933B-E54ED452C158}"/>
              </a:ext>
            </a:extLst>
          </p:cNvPr>
          <p:cNvSpPr/>
          <p:nvPr/>
        </p:nvSpPr>
        <p:spPr>
          <a:xfrm>
            <a:off x="2207939" y="323385"/>
            <a:ext cx="7549374" cy="923330"/>
          </a:xfrm>
          <a:prstGeom prst="rect">
            <a:avLst/>
          </a:prstGeom>
        </p:spPr>
        <p:txBody>
          <a:bodyPr wrap="square">
            <a:spAutoFit/>
          </a:bodyPr>
          <a:lstStyle/>
          <a:p>
            <a:r>
              <a:rPr lang="de-DE"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Schritt 3: Erklärung: Welche Bedingungen und Prozesse haben die Entstehung der  Standorte/ Verteilungen/Strukturen/Systeme verursacht?</a:t>
            </a:r>
          </a:p>
          <a:p>
            <a:endParaRPr lang="de-DE" dirty="0"/>
          </a:p>
        </p:txBody>
      </p:sp>
      <p:pic>
        <p:nvPicPr>
          <p:cNvPr id="5" name="Grafik 4" descr="Ein Bild, das Text, Karte enthält.&#10;&#10;Automatisch generierte Beschreibung">
            <a:extLst>
              <a:ext uri="{FF2B5EF4-FFF2-40B4-BE49-F238E27FC236}">
                <a16:creationId xmlns:a16="http://schemas.microsoft.com/office/drawing/2014/main" id="{74C2ACE3-A47F-42AF-8EA6-0CD73B270D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940" y="1273834"/>
            <a:ext cx="7549373" cy="4494209"/>
          </a:xfrm>
          <a:prstGeom prst="rect">
            <a:avLst/>
          </a:prstGeom>
        </p:spPr>
      </p:pic>
    </p:spTree>
    <p:extLst>
      <p:ext uri="{BB962C8B-B14F-4D97-AF65-F5344CB8AC3E}">
        <p14:creationId xmlns:p14="http://schemas.microsoft.com/office/powerpoint/2010/main" val="2044203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6E1BC5-51D3-402A-AA39-BC5CD74881F6}"/>
              </a:ext>
            </a:extLst>
          </p:cNvPr>
          <p:cNvSpPr>
            <a:spLocks noGrp="1"/>
          </p:cNvSpPr>
          <p:nvPr>
            <p:ph type="title"/>
          </p:nvPr>
        </p:nvSpPr>
        <p:spPr>
          <a:xfrm>
            <a:off x="1097280" y="286603"/>
            <a:ext cx="10058400" cy="1094725"/>
          </a:xfrm>
        </p:spPr>
        <p:txBody>
          <a:bodyPr>
            <a:normAutofit/>
          </a:bodyPr>
          <a:lstStyle/>
          <a:p>
            <a:r>
              <a:rPr lang="de-DE" sz="2400" b="1" dirty="0">
                <a:highlight>
                  <a:srgbClr val="00FF00"/>
                </a:highlight>
              </a:rPr>
              <a:t>Schritt 3: Erklärung: Welche Bedingungen und Prozesse haben die Entstehung der  Standorte/ Verteilungen/Strukturen/Systeme verursacht?</a:t>
            </a:r>
            <a:br>
              <a:rPr lang="de-DE" sz="2400" dirty="0">
                <a:highlight>
                  <a:srgbClr val="00FF00"/>
                </a:highlight>
              </a:rPr>
            </a:br>
            <a:endParaRPr lang="de-DE" sz="2400" dirty="0">
              <a:highlight>
                <a:srgbClr val="00FF00"/>
              </a:highlight>
            </a:endParaRPr>
          </a:p>
        </p:txBody>
      </p:sp>
      <p:pic>
        <p:nvPicPr>
          <p:cNvPr id="6" name="Inhaltsplatzhalter 5" descr="Ein Bild, das Text, Karte enthält.&#10;&#10;Automatisch generierte Beschreibung">
            <a:extLst>
              <a:ext uri="{FF2B5EF4-FFF2-40B4-BE49-F238E27FC236}">
                <a16:creationId xmlns:a16="http://schemas.microsoft.com/office/drawing/2014/main" id="{0A8B60EF-A79B-40B2-82C2-365240E553D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84927" y="1934599"/>
            <a:ext cx="5152298" cy="3748194"/>
          </a:xfrm>
        </p:spPr>
      </p:pic>
      <p:sp>
        <p:nvSpPr>
          <p:cNvPr id="4" name="Inhaltsplatzhalter 3">
            <a:extLst>
              <a:ext uri="{FF2B5EF4-FFF2-40B4-BE49-F238E27FC236}">
                <a16:creationId xmlns:a16="http://schemas.microsoft.com/office/drawing/2014/main" id="{08A6F6D2-C50B-4739-B2A4-E33051504AA6}"/>
              </a:ext>
            </a:extLst>
          </p:cNvPr>
          <p:cNvSpPr>
            <a:spLocks noGrp="1"/>
          </p:cNvSpPr>
          <p:nvPr>
            <p:ph sz="half" idx="2"/>
          </p:nvPr>
        </p:nvSpPr>
        <p:spPr>
          <a:xfrm>
            <a:off x="5737225" y="1934599"/>
            <a:ext cx="5418455" cy="3934495"/>
          </a:xfrm>
        </p:spPr>
        <p:txBody>
          <a:bodyPr>
            <a:normAutofit/>
          </a:bodyPr>
          <a:lstStyle/>
          <a:p>
            <a:pPr marL="0" indent="0">
              <a:buNone/>
            </a:pPr>
            <a:r>
              <a:rPr lang="de-DE" sz="1800" dirty="0"/>
              <a:t> Lösungen:</a:t>
            </a:r>
          </a:p>
        </p:txBody>
      </p:sp>
    </p:spTree>
    <p:extLst>
      <p:ext uri="{BB962C8B-B14F-4D97-AF65-F5344CB8AC3E}">
        <p14:creationId xmlns:p14="http://schemas.microsoft.com/office/powerpoint/2010/main" val="3595251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hteck 1">
            <a:extLst>
              <a:ext uri="{FF2B5EF4-FFF2-40B4-BE49-F238E27FC236}">
                <a16:creationId xmlns:a16="http://schemas.microsoft.com/office/drawing/2014/main" id="{EF7FB9B2-B22F-4B0E-A04A-3AE5F62D95D8}"/>
              </a:ext>
            </a:extLst>
          </p:cNvPr>
          <p:cNvSpPr/>
          <p:nvPr/>
        </p:nvSpPr>
        <p:spPr>
          <a:xfrm>
            <a:off x="6411685" y="634946"/>
            <a:ext cx="5127171" cy="1450757"/>
          </a:xfrm>
          <a:prstGeom prst="rect">
            <a:avLst/>
          </a:prstGeom>
        </p:spPr>
        <p:txBody>
          <a:bodyPr vert="horz" lIns="91440" tIns="45720" rIns="91440" bIns="45720" rtlCol="0" anchor="b">
            <a:normAutofit/>
          </a:bodyPr>
          <a:lstStyle/>
          <a:p>
            <a:pPr>
              <a:lnSpc>
                <a:spcPct val="90000"/>
              </a:lnSpc>
              <a:spcBef>
                <a:spcPct val="0"/>
              </a:spcBef>
              <a:spcAft>
                <a:spcPts val="800"/>
              </a:spcAft>
            </a:pPr>
            <a:r>
              <a:rPr lang="en-US" sz="1900" b="1" spc="-50">
                <a:solidFill>
                  <a:schemeClr val="tx1">
                    <a:lumMod val="75000"/>
                    <a:lumOff val="25000"/>
                  </a:schemeClr>
                </a:solidFill>
                <a:highlight>
                  <a:srgbClr val="00FF00"/>
                </a:highlight>
                <a:latin typeface="+mj-lt"/>
                <a:ea typeface="+mj-ea"/>
                <a:cs typeface="+mj-cs"/>
              </a:rPr>
              <a:t>Schritt 3: Erklärung: Welche Bedingungen und Prozesse haben die Entstehung der  Standorte/ Verteilungen/Strukturen/Systeme verursacht?</a:t>
            </a:r>
            <a:endParaRPr lang="en-US" sz="1900" spc="-50">
              <a:solidFill>
                <a:schemeClr val="tx1">
                  <a:lumMod val="75000"/>
                  <a:lumOff val="25000"/>
                </a:schemeClr>
              </a:solidFill>
              <a:effectLst/>
              <a:latin typeface="+mj-lt"/>
              <a:ea typeface="+mj-ea"/>
              <a:cs typeface="+mj-cs"/>
            </a:endParaRPr>
          </a:p>
        </p:txBody>
      </p:sp>
      <p:pic>
        <p:nvPicPr>
          <p:cNvPr id="7" name="Inhaltsplatzhalter 6" descr="Ein Bild, das Text, Karte enthält.&#10;&#10;Automatisch generierte Beschreibung">
            <a:extLst>
              <a:ext uri="{FF2B5EF4-FFF2-40B4-BE49-F238E27FC236}">
                <a16:creationId xmlns:a16="http://schemas.microsoft.com/office/drawing/2014/main" id="{AB320706-C382-408E-967C-0391FF89151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43192" y="1408272"/>
            <a:ext cx="5115347" cy="3721415"/>
          </a:xfrm>
          <a:prstGeom prst="rect">
            <a:avLst/>
          </a:prstGeom>
        </p:spPr>
      </p:pic>
      <p:cxnSp>
        <p:nvCxnSpPr>
          <p:cNvPr id="18" name="Straight Connector 17">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4044" y="224656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Inhaltsplatzhalter 4">
            <a:extLst>
              <a:ext uri="{FF2B5EF4-FFF2-40B4-BE49-F238E27FC236}">
                <a16:creationId xmlns:a16="http://schemas.microsoft.com/office/drawing/2014/main" id="{ECD8F151-1E8E-4C6B-BDDC-D196A353EAA7}"/>
              </a:ext>
            </a:extLst>
          </p:cNvPr>
          <p:cNvSpPr>
            <a:spLocks noGrp="1"/>
          </p:cNvSpPr>
          <p:nvPr>
            <p:ph sz="half" idx="2"/>
          </p:nvPr>
        </p:nvSpPr>
        <p:spPr>
          <a:xfrm>
            <a:off x="6411684" y="2407436"/>
            <a:ext cx="5127172" cy="3461658"/>
          </a:xfrm>
        </p:spPr>
        <p:txBody>
          <a:bodyPr vert="horz" lIns="0" tIns="45720" rIns="0" bIns="45720" rtlCol="0">
            <a:normAutofit/>
          </a:bodyPr>
          <a:lstStyle/>
          <a:p>
            <a:pPr>
              <a:lnSpc>
                <a:spcPct val="90000"/>
              </a:lnSpc>
            </a:pPr>
            <a:r>
              <a:rPr lang="en-US" sz="1100" b="1" dirty="0"/>
              <a:t>Die </a:t>
            </a:r>
            <a:r>
              <a:rPr lang="en-US" sz="1100" b="1" dirty="0" err="1"/>
              <a:t>Schulen</a:t>
            </a:r>
            <a:r>
              <a:rPr lang="en-US" sz="1100" b="1" dirty="0"/>
              <a:t> </a:t>
            </a:r>
            <a:r>
              <a:rPr lang="en-US" sz="1100" b="1" dirty="0" err="1"/>
              <a:t>sind</a:t>
            </a:r>
            <a:r>
              <a:rPr lang="en-US" sz="1100" b="1" dirty="0"/>
              <a:t> </a:t>
            </a:r>
            <a:r>
              <a:rPr lang="en-US" sz="1100" b="1" dirty="0" err="1"/>
              <a:t>gleichmäßig</a:t>
            </a:r>
            <a:r>
              <a:rPr lang="en-US" sz="1100" b="1" dirty="0"/>
              <a:t> </a:t>
            </a:r>
            <a:r>
              <a:rPr lang="en-US" sz="1100" b="1" dirty="0" err="1"/>
              <a:t>über</a:t>
            </a:r>
            <a:r>
              <a:rPr lang="en-US" sz="1100" b="1" dirty="0"/>
              <a:t> den </a:t>
            </a:r>
            <a:r>
              <a:rPr lang="en-US" sz="1100" b="1" dirty="0" err="1"/>
              <a:t>Raum</a:t>
            </a:r>
            <a:r>
              <a:rPr lang="en-US" sz="1100" b="1" dirty="0"/>
              <a:t> </a:t>
            </a:r>
            <a:r>
              <a:rPr lang="en-US" sz="1100" b="1" dirty="0" err="1"/>
              <a:t>verteilt</a:t>
            </a:r>
            <a:r>
              <a:rPr lang="en-US" sz="1100" b="1" dirty="0"/>
              <a:t>, </a:t>
            </a:r>
            <a:r>
              <a:rPr lang="en-US" sz="1100" b="1" dirty="0" err="1"/>
              <a:t>damit</a:t>
            </a:r>
            <a:r>
              <a:rPr lang="en-US" sz="1100" b="1" dirty="0"/>
              <a:t> die </a:t>
            </a:r>
            <a:r>
              <a:rPr lang="en-US" sz="1100" b="1" dirty="0" err="1"/>
              <a:t>Schulwege</a:t>
            </a:r>
            <a:r>
              <a:rPr lang="en-US" sz="1100" b="1" dirty="0"/>
              <a:t> </a:t>
            </a:r>
            <a:r>
              <a:rPr lang="en-US" sz="1100" b="1" dirty="0" err="1"/>
              <a:t>nicht</a:t>
            </a:r>
            <a:r>
              <a:rPr lang="en-US" sz="1100" b="1" dirty="0"/>
              <a:t>  </a:t>
            </a:r>
            <a:r>
              <a:rPr lang="en-US" sz="1100" b="1" dirty="0" err="1"/>
              <a:t>zu</a:t>
            </a:r>
            <a:r>
              <a:rPr lang="en-US" sz="1100" b="1" dirty="0"/>
              <a:t> </a:t>
            </a:r>
            <a:r>
              <a:rPr lang="en-US" sz="1100" b="1" dirty="0" err="1"/>
              <a:t>unterschiedlich</a:t>
            </a:r>
            <a:r>
              <a:rPr lang="en-US" sz="1100" b="1" dirty="0"/>
              <a:t> </a:t>
            </a:r>
            <a:r>
              <a:rPr lang="en-US" sz="1100" b="1" dirty="0" err="1"/>
              <a:t>lang</a:t>
            </a:r>
            <a:r>
              <a:rPr lang="en-US" sz="1100" b="1" dirty="0"/>
              <a:t> </a:t>
            </a:r>
            <a:r>
              <a:rPr lang="en-US" sz="1100" b="1" dirty="0" err="1"/>
              <a:t>sind</a:t>
            </a:r>
            <a:r>
              <a:rPr lang="en-US" sz="1100" b="1" dirty="0"/>
              <a:t>. Sie </a:t>
            </a:r>
            <a:r>
              <a:rPr lang="en-US" sz="1100" b="1" dirty="0" err="1"/>
              <a:t>liegen</a:t>
            </a:r>
            <a:r>
              <a:rPr lang="en-US" sz="1100" b="1" dirty="0"/>
              <a:t> </a:t>
            </a:r>
            <a:r>
              <a:rPr lang="en-US" sz="1100" b="1" dirty="0" err="1"/>
              <a:t>nicht</a:t>
            </a:r>
            <a:r>
              <a:rPr lang="en-US" sz="1100" b="1" dirty="0"/>
              <a:t> </a:t>
            </a:r>
            <a:r>
              <a:rPr lang="en-US" sz="1100" b="1" dirty="0" err="1"/>
              <a:t>direkt</a:t>
            </a:r>
            <a:r>
              <a:rPr lang="en-US" sz="1100" b="1" dirty="0"/>
              <a:t> in den </a:t>
            </a:r>
            <a:r>
              <a:rPr lang="en-US" sz="1100" b="1" dirty="0" err="1"/>
              <a:t>Tälern</a:t>
            </a:r>
            <a:r>
              <a:rPr lang="en-US" sz="1100" b="1" dirty="0"/>
              <a:t>, </a:t>
            </a:r>
            <a:r>
              <a:rPr lang="en-US" sz="1100" b="1" dirty="0" err="1"/>
              <a:t>vermutlich</a:t>
            </a:r>
            <a:r>
              <a:rPr lang="en-US" sz="1100" b="1" dirty="0"/>
              <a:t> </a:t>
            </a:r>
            <a:r>
              <a:rPr lang="en-US" sz="1100" b="1" dirty="0" err="1"/>
              <a:t>wegen</a:t>
            </a:r>
            <a:r>
              <a:rPr lang="en-US" sz="1100" b="1" dirty="0"/>
              <a:t> </a:t>
            </a:r>
            <a:r>
              <a:rPr lang="en-US" sz="1100" b="1" dirty="0" err="1"/>
              <a:t>Hochwassergefahr</a:t>
            </a:r>
            <a:r>
              <a:rPr lang="en-US" sz="1100" b="1" dirty="0"/>
              <a:t>.</a:t>
            </a:r>
          </a:p>
          <a:p>
            <a:pPr>
              <a:lnSpc>
                <a:spcPct val="90000"/>
              </a:lnSpc>
            </a:pPr>
            <a:r>
              <a:rPr lang="en-US" sz="1100" b="1" dirty="0" err="1"/>
              <a:t>Baumpflanzungen</a:t>
            </a:r>
            <a:r>
              <a:rPr lang="en-US" sz="1100" b="1" dirty="0"/>
              <a:t>  </a:t>
            </a:r>
            <a:r>
              <a:rPr lang="en-US" sz="1100" b="1" dirty="0" err="1"/>
              <a:t>befinden</a:t>
            </a:r>
            <a:r>
              <a:rPr lang="en-US" sz="1100" b="1" dirty="0"/>
              <a:t> </a:t>
            </a:r>
            <a:r>
              <a:rPr lang="en-US" sz="1100" b="1" dirty="0" err="1"/>
              <a:t>sich</a:t>
            </a:r>
            <a:r>
              <a:rPr lang="en-US" sz="1100" b="1" dirty="0"/>
              <a:t> </a:t>
            </a:r>
            <a:r>
              <a:rPr lang="en-US" sz="1100" b="1" dirty="0" err="1"/>
              <a:t>nur</a:t>
            </a:r>
            <a:r>
              <a:rPr lang="en-US" sz="1100" b="1" dirty="0"/>
              <a:t> an </a:t>
            </a:r>
            <a:r>
              <a:rPr lang="en-US" sz="1100" b="1" dirty="0" err="1"/>
              <a:t>Schulen</a:t>
            </a:r>
            <a:r>
              <a:rPr lang="en-US" sz="1100" b="1" dirty="0"/>
              <a:t> die </a:t>
            </a:r>
            <a:r>
              <a:rPr lang="en-US" sz="1100" b="1" dirty="0" err="1"/>
              <a:t>einen</a:t>
            </a:r>
            <a:r>
              <a:rPr lang="en-US" sz="1100" b="1" dirty="0"/>
              <a:t> </a:t>
            </a:r>
            <a:r>
              <a:rPr lang="en-US" sz="1100" b="1" dirty="0" err="1"/>
              <a:t>farmpond</a:t>
            </a:r>
            <a:r>
              <a:rPr lang="en-US" sz="1100" b="1" dirty="0"/>
              <a:t> </a:t>
            </a:r>
            <a:r>
              <a:rPr lang="en-US" sz="1100" b="1" dirty="0" err="1"/>
              <a:t>mit</a:t>
            </a:r>
            <a:r>
              <a:rPr lang="en-US" sz="1100" b="1" dirty="0"/>
              <a:t> </a:t>
            </a:r>
            <a:r>
              <a:rPr lang="en-US" sz="1100" b="1" dirty="0" err="1"/>
              <a:t>einer</a:t>
            </a:r>
            <a:r>
              <a:rPr lang="en-US" sz="1100" b="1" dirty="0"/>
              <a:t> kl. </a:t>
            </a:r>
            <a:r>
              <a:rPr lang="en-US" sz="1100" b="1" dirty="0" err="1"/>
              <a:t>Baumschule</a:t>
            </a:r>
            <a:r>
              <a:rPr lang="en-US" sz="1100" b="1" dirty="0"/>
              <a:t> </a:t>
            </a:r>
            <a:r>
              <a:rPr lang="en-US" sz="1100" b="1" dirty="0" err="1"/>
              <a:t>haben</a:t>
            </a:r>
            <a:r>
              <a:rPr lang="en-US" sz="1100" b="1" dirty="0"/>
              <a:t>. Der </a:t>
            </a:r>
            <a:r>
              <a:rPr lang="en-US" sz="1100" b="1" dirty="0" err="1"/>
              <a:t>farmpond</a:t>
            </a:r>
            <a:r>
              <a:rPr lang="en-US" sz="1100" b="1" dirty="0"/>
              <a:t> </a:t>
            </a:r>
            <a:r>
              <a:rPr lang="en-US" sz="1100" b="1" dirty="0" err="1"/>
              <a:t>ist</a:t>
            </a:r>
            <a:r>
              <a:rPr lang="en-US" sz="1100" b="1" dirty="0"/>
              <a:t> die </a:t>
            </a:r>
            <a:r>
              <a:rPr lang="en-US" sz="1100" b="1" dirty="0" err="1"/>
              <a:t>Voraussetzung</a:t>
            </a:r>
            <a:r>
              <a:rPr lang="en-US" sz="1100" b="1" dirty="0"/>
              <a:t>, </a:t>
            </a:r>
            <a:r>
              <a:rPr lang="en-US" sz="1100" b="1" dirty="0" err="1"/>
              <a:t>dass</a:t>
            </a:r>
            <a:r>
              <a:rPr lang="en-US" sz="1100" b="1" dirty="0"/>
              <a:t> </a:t>
            </a:r>
            <a:r>
              <a:rPr lang="en-US" sz="1100" b="1" dirty="0" err="1"/>
              <a:t>Bewässerungswasser</a:t>
            </a:r>
            <a:r>
              <a:rPr lang="en-US" sz="1100" b="1" dirty="0"/>
              <a:t> </a:t>
            </a:r>
            <a:r>
              <a:rPr lang="en-US" sz="1100" b="1" dirty="0" err="1"/>
              <a:t>für</a:t>
            </a:r>
            <a:r>
              <a:rPr lang="en-US" sz="1100" b="1" dirty="0"/>
              <a:t> das </a:t>
            </a:r>
            <a:r>
              <a:rPr lang="en-US" sz="1100" b="1" dirty="0" err="1"/>
              <a:t>Wässern</a:t>
            </a:r>
            <a:r>
              <a:rPr lang="en-US" sz="1100" b="1" dirty="0"/>
              <a:t> der </a:t>
            </a:r>
            <a:r>
              <a:rPr lang="en-US" sz="1100" b="1" dirty="0" err="1"/>
              <a:t>jungen</a:t>
            </a:r>
            <a:r>
              <a:rPr lang="en-US" sz="1100" b="1" dirty="0"/>
              <a:t> </a:t>
            </a:r>
            <a:r>
              <a:rPr lang="en-US" sz="1100" b="1" dirty="0" err="1"/>
              <a:t>Bäume</a:t>
            </a:r>
            <a:r>
              <a:rPr lang="en-US" sz="1100" b="1" dirty="0"/>
              <a:t> </a:t>
            </a:r>
            <a:r>
              <a:rPr lang="en-US" sz="1100" b="1" dirty="0" err="1"/>
              <a:t>während</a:t>
            </a:r>
            <a:r>
              <a:rPr lang="en-US" sz="1100" b="1" dirty="0"/>
              <a:t> der </a:t>
            </a:r>
            <a:r>
              <a:rPr lang="en-US" sz="1100" b="1" dirty="0" err="1"/>
              <a:t>langen</a:t>
            </a:r>
            <a:r>
              <a:rPr lang="en-US" sz="1100" b="1" dirty="0"/>
              <a:t> </a:t>
            </a:r>
            <a:r>
              <a:rPr lang="en-US" sz="1100" b="1" dirty="0" err="1"/>
              <a:t>Trockenzeit</a:t>
            </a:r>
            <a:r>
              <a:rPr lang="en-US" sz="1100" b="1" dirty="0"/>
              <a:t> </a:t>
            </a:r>
            <a:r>
              <a:rPr lang="en-US" sz="1100" b="1" dirty="0" err="1"/>
              <a:t>vorhanden</a:t>
            </a:r>
            <a:r>
              <a:rPr lang="en-US" sz="1100" b="1" dirty="0"/>
              <a:t> </a:t>
            </a:r>
            <a:r>
              <a:rPr lang="en-US" sz="1100" b="1" dirty="0" err="1"/>
              <a:t>ist</a:t>
            </a:r>
            <a:r>
              <a:rPr lang="en-US" sz="1100" b="1" dirty="0"/>
              <a:t>.</a:t>
            </a:r>
          </a:p>
          <a:p>
            <a:pPr>
              <a:lnSpc>
                <a:spcPct val="90000"/>
              </a:lnSpc>
            </a:pPr>
            <a:r>
              <a:rPr lang="en-US" sz="1100" b="1" dirty="0" err="1"/>
              <a:t>Nicht</a:t>
            </a:r>
            <a:r>
              <a:rPr lang="en-US" sz="1100" b="1" dirty="0"/>
              <a:t> </a:t>
            </a:r>
            <a:r>
              <a:rPr lang="en-US" sz="1100" b="1" dirty="0" err="1"/>
              <a:t>alle</a:t>
            </a:r>
            <a:r>
              <a:rPr lang="en-US" sz="1100" b="1" dirty="0"/>
              <a:t> </a:t>
            </a:r>
            <a:r>
              <a:rPr lang="en-US" sz="1100" b="1" dirty="0" err="1"/>
              <a:t>Schulen</a:t>
            </a:r>
            <a:r>
              <a:rPr lang="en-US" sz="1100" b="1" dirty="0"/>
              <a:t> </a:t>
            </a:r>
            <a:r>
              <a:rPr lang="en-US" sz="1100" b="1" dirty="0" err="1"/>
              <a:t>haben</a:t>
            </a:r>
            <a:r>
              <a:rPr lang="en-US" sz="1100" b="1" dirty="0"/>
              <a:t> </a:t>
            </a:r>
            <a:r>
              <a:rPr lang="en-US" sz="1100" b="1" dirty="0" err="1"/>
              <a:t>Dachregenfänge</a:t>
            </a:r>
            <a:r>
              <a:rPr lang="en-US" sz="1100" b="1" dirty="0"/>
              <a:t>, </a:t>
            </a:r>
            <a:r>
              <a:rPr lang="en-US" sz="1100" b="1" dirty="0" err="1"/>
              <a:t>farmponds</a:t>
            </a:r>
            <a:r>
              <a:rPr lang="en-US" sz="1100" b="1" dirty="0"/>
              <a:t> und </a:t>
            </a:r>
            <a:r>
              <a:rPr lang="en-US" sz="1100" b="1" dirty="0" err="1"/>
              <a:t>holz-sparende</a:t>
            </a:r>
            <a:r>
              <a:rPr lang="en-US" sz="1100" b="1" dirty="0"/>
              <a:t> </a:t>
            </a:r>
            <a:r>
              <a:rPr lang="en-US" sz="1100" b="1" dirty="0" err="1"/>
              <a:t>Öfen</a:t>
            </a:r>
            <a:r>
              <a:rPr lang="en-US" sz="1100" b="1" dirty="0"/>
              <a:t>. </a:t>
            </a:r>
            <a:r>
              <a:rPr lang="en-US" sz="1100" b="1" dirty="0" err="1"/>
              <a:t>Wahrscheinlich</a:t>
            </a:r>
            <a:r>
              <a:rPr lang="en-US" sz="1100" b="1" dirty="0"/>
              <a:t> </a:t>
            </a:r>
            <a:r>
              <a:rPr lang="en-US" sz="1100" b="1" dirty="0" err="1"/>
              <a:t>fehlen</a:t>
            </a:r>
            <a:r>
              <a:rPr lang="en-US" sz="1100" b="1" dirty="0"/>
              <a:t> </a:t>
            </a:r>
            <a:r>
              <a:rPr lang="en-US" sz="1100" b="1" dirty="0" err="1"/>
              <a:t>ihnen</a:t>
            </a:r>
            <a:r>
              <a:rPr lang="en-US" sz="1100" b="1" dirty="0"/>
              <a:t> die </a:t>
            </a:r>
            <a:r>
              <a:rPr lang="en-US" sz="1100" b="1" dirty="0" err="1"/>
              <a:t>dafür</a:t>
            </a:r>
            <a:r>
              <a:rPr lang="en-US" sz="1100" b="1" dirty="0"/>
              <a:t> </a:t>
            </a:r>
            <a:r>
              <a:rPr lang="en-US" sz="1100" b="1" dirty="0" err="1"/>
              <a:t>notwendigen</a:t>
            </a:r>
            <a:r>
              <a:rPr lang="en-US" sz="1100" b="1" dirty="0"/>
              <a:t> </a:t>
            </a:r>
            <a:r>
              <a:rPr lang="en-US" sz="1100" b="1" dirty="0" err="1"/>
              <a:t>Spenden</a:t>
            </a:r>
            <a:r>
              <a:rPr lang="en-US" sz="1100" b="1" dirty="0"/>
              <a:t>.</a:t>
            </a:r>
          </a:p>
          <a:p>
            <a:pPr>
              <a:lnSpc>
                <a:spcPct val="90000"/>
              </a:lnSpc>
            </a:pPr>
            <a:r>
              <a:rPr lang="en-US" sz="1100" b="1" dirty="0" err="1"/>
              <a:t>Holzsparende</a:t>
            </a:r>
            <a:r>
              <a:rPr lang="en-US" sz="1100" b="1" dirty="0"/>
              <a:t> </a:t>
            </a:r>
            <a:r>
              <a:rPr lang="en-US" sz="1100" b="1" dirty="0" err="1"/>
              <a:t>Öfen</a:t>
            </a:r>
            <a:r>
              <a:rPr lang="en-US" sz="1100" b="1" dirty="0"/>
              <a:t> </a:t>
            </a:r>
            <a:r>
              <a:rPr lang="en-US" sz="1100" b="1" dirty="0" err="1"/>
              <a:t>haben</a:t>
            </a:r>
            <a:r>
              <a:rPr lang="en-US" sz="1100" b="1" dirty="0"/>
              <a:t> </a:t>
            </a:r>
            <a:r>
              <a:rPr lang="en-US" sz="1100" b="1" dirty="0" err="1"/>
              <a:t>nur</a:t>
            </a:r>
            <a:r>
              <a:rPr lang="en-US" sz="1100" b="1" dirty="0"/>
              <a:t> </a:t>
            </a:r>
            <a:r>
              <a:rPr lang="en-US" sz="1100" b="1" dirty="0" err="1"/>
              <a:t>Schulen</a:t>
            </a:r>
            <a:r>
              <a:rPr lang="en-US" sz="1100" b="1" dirty="0"/>
              <a:t>, die </a:t>
            </a:r>
            <a:r>
              <a:rPr lang="en-US" sz="1100" b="1" dirty="0" err="1"/>
              <a:t>über</a:t>
            </a:r>
            <a:r>
              <a:rPr lang="en-US" sz="1100" b="1" dirty="0"/>
              <a:t> </a:t>
            </a:r>
            <a:r>
              <a:rPr lang="en-US" sz="1100" b="1" dirty="0" err="1"/>
              <a:t>einen</a:t>
            </a:r>
            <a:r>
              <a:rPr lang="en-US" sz="1100" b="1" dirty="0"/>
              <a:t> </a:t>
            </a:r>
            <a:r>
              <a:rPr lang="en-US" sz="1100" b="1" dirty="0" err="1"/>
              <a:t>Dachregenfang</a:t>
            </a:r>
            <a:r>
              <a:rPr lang="en-US" sz="1100" b="1" dirty="0"/>
              <a:t> </a:t>
            </a:r>
            <a:r>
              <a:rPr lang="en-US" sz="1100" b="1" dirty="0" err="1"/>
              <a:t>verfügen</a:t>
            </a:r>
            <a:r>
              <a:rPr lang="en-US" sz="1100" b="1" dirty="0"/>
              <a:t>. Die </a:t>
            </a:r>
            <a:r>
              <a:rPr lang="en-US" sz="1100" b="1" dirty="0" err="1"/>
              <a:t>Trinkwasservesorgung</a:t>
            </a:r>
            <a:r>
              <a:rPr lang="en-US" sz="1100" b="1" dirty="0"/>
              <a:t> hat </a:t>
            </a:r>
            <a:r>
              <a:rPr lang="en-US" sz="1100" b="1" dirty="0" err="1"/>
              <a:t>Vorrang</a:t>
            </a:r>
            <a:r>
              <a:rPr lang="en-US" sz="1100" b="1" dirty="0"/>
              <a:t>  </a:t>
            </a:r>
            <a:r>
              <a:rPr lang="en-US" sz="1100" b="1" dirty="0" err="1"/>
              <a:t>vor</a:t>
            </a:r>
            <a:r>
              <a:rPr lang="en-US" sz="1100" b="1" dirty="0"/>
              <a:t> der  </a:t>
            </a:r>
            <a:r>
              <a:rPr lang="en-US" sz="1100" b="1" dirty="0" err="1"/>
              <a:t>Einsparung</a:t>
            </a:r>
            <a:r>
              <a:rPr lang="en-US" sz="1100" b="1" dirty="0"/>
              <a:t> von </a:t>
            </a:r>
            <a:r>
              <a:rPr lang="en-US" sz="1100" b="1" dirty="0" err="1"/>
              <a:t>Feuerholz</a:t>
            </a:r>
            <a:r>
              <a:rPr lang="en-US" sz="1100" b="1" dirty="0"/>
              <a:t>.</a:t>
            </a:r>
          </a:p>
          <a:p>
            <a:pPr>
              <a:lnSpc>
                <a:spcPct val="90000"/>
              </a:lnSpc>
            </a:pPr>
            <a:r>
              <a:rPr lang="en-US" sz="1100" b="1" dirty="0" err="1"/>
              <a:t>Bewässerungsfeldbau</a:t>
            </a:r>
            <a:r>
              <a:rPr lang="en-US" sz="1100" b="1" dirty="0"/>
              <a:t> </a:t>
            </a:r>
            <a:r>
              <a:rPr lang="en-US" sz="1100" b="1" dirty="0" err="1"/>
              <a:t>gibt</a:t>
            </a:r>
            <a:r>
              <a:rPr lang="en-US" sz="1100" b="1" dirty="0"/>
              <a:t> es </a:t>
            </a:r>
            <a:r>
              <a:rPr lang="en-US" sz="1100" b="1" dirty="0" err="1"/>
              <a:t>nur</a:t>
            </a:r>
            <a:r>
              <a:rPr lang="en-US" sz="1100" b="1" dirty="0"/>
              <a:t> </a:t>
            </a:r>
            <a:r>
              <a:rPr lang="en-US" sz="1100" b="1" dirty="0" err="1"/>
              <a:t>dort</a:t>
            </a:r>
            <a:r>
              <a:rPr lang="en-US" sz="1100" b="1" dirty="0"/>
              <a:t>, wo </a:t>
            </a:r>
            <a:r>
              <a:rPr lang="en-US" sz="1100" b="1" dirty="0" err="1"/>
              <a:t>eine</a:t>
            </a:r>
            <a:r>
              <a:rPr lang="en-US" sz="1100" b="1" dirty="0"/>
              <a:t> </a:t>
            </a:r>
            <a:r>
              <a:rPr lang="en-US" sz="1100" b="1" dirty="0" err="1"/>
              <a:t>Wasserleitung</a:t>
            </a:r>
            <a:r>
              <a:rPr lang="en-US" sz="1100" b="1" dirty="0"/>
              <a:t> das Wasser von </a:t>
            </a:r>
            <a:r>
              <a:rPr lang="en-US" sz="1100" b="1" dirty="0" err="1"/>
              <a:t>einem</a:t>
            </a:r>
            <a:r>
              <a:rPr lang="en-US" sz="1100" b="1" dirty="0"/>
              <a:t> </a:t>
            </a:r>
            <a:r>
              <a:rPr lang="en-US" sz="1100" b="1" dirty="0" err="1"/>
              <a:t>Sanddamm</a:t>
            </a:r>
            <a:r>
              <a:rPr lang="en-US" sz="1100" b="1" dirty="0"/>
              <a:t> </a:t>
            </a:r>
            <a:r>
              <a:rPr lang="en-US" sz="1100" b="1" dirty="0" err="1"/>
              <a:t>hinleitet</a:t>
            </a:r>
            <a:r>
              <a:rPr lang="en-US" sz="1100" b="1" dirty="0"/>
              <a:t>. </a:t>
            </a:r>
            <a:r>
              <a:rPr lang="en-US" sz="1100" b="1" dirty="0" err="1"/>
              <a:t>Allerdings</a:t>
            </a:r>
            <a:r>
              <a:rPr lang="en-US" sz="1100" b="1" dirty="0"/>
              <a:t> </a:t>
            </a:r>
            <a:r>
              <a:rPr lang="en-US" sz="1100" b="1" dirty="0" err="1"/>
              <a:t>ist</a:t>
            </a:r>
            <a:r>
              <a:rPr lang="en-US" sz="1100" b="1" dirty="0"/>
              <a:t> </a:t>
            </a:r>
            <a:r>
              <a:rPr lang="en-US" sz="1100" b="1" dirty="0" err="1"/>
              <a:t>entlang</a:t>
            </a:r>
            <a:r>
              <a:rPr lang="en-US" sz="1100" b="1" dirty="0"/>
              <a:t> der </a:t>
            </a:r>
            <a:r>
              <a:rPr lang="en-US" sz="1100" b="1" dirty="0" err="1"/>
              <a:t>Flüsse</a:t>
            </a:r>
            <a:r>
              <a:rPr lang="en-US" sz="1100" b="1" dirty="0"/>
              <a:t> </a:t>
            </a:r>
            <a:r>
              <a:rPr lang="en-US" sz="1100" b="1" dirty="0" err="1"/>
              <a:t>noch</a:t>
            </a:r>
            <a:r>
              <a:rPr lang="en-US" sz="1100" b="1" dirty="0"/>
              <a:t> </a:t>
            </a:r>
            <a:r>
              <a:rPr lang="en-US" sz="1100" b="1" dirty="0" err="1"/>
              <a:t>genügend</a:t>
            </a:r>
            <a:r>
              <a:rPr lang="en-US" sz="1100" b="1" dirty="0"/>
              <a:t> </a:t>
            </a:r>
            <a:r>
              <a:rPr lang="en-US" sz="1100" b="1" dirty="0" err="1"/>
              <a:t>bewässerungsfähiges</a:t>
            </a:r>
            <a:r>
              <a:rPr lang="en-US" sz="1100" b="1" dirty="0"/>
              <a:t> Land </a:t>
            </a:r>
            <a:r>
              <a:rPr lang="en-US" sz="1100" b="1" dirty="0" err="1"/>
              <a:t>vorhanden</a:t>
            </a:r>
            <a:r>
              <a:rPr lang="en-US" sz="1100" b="1" dirty="0"/>
              <a:t>, das </a:t>
            </a:r>
            <a:r>
              <a:rPr lang="en-US" sz="1100" b="1" dirty="0" err="1"/>
              <a:t>bisher</a:t>
            </a:r>
            <a:r>
              <a:rPr lang="en-US" sz="1100" b="1" dirty="0"/>
              <a:t> </a:t>
            </a:r>
            <a:r>
              <a:rPr lang="en-US" sz="1100" b="1" dirty="0" err="1"/>
              <a:t>nicht</a:t>
            </a:r>
            <a:r>
              <a:rPr lang="en-US" sz="1100" b="1" dirty="0"/>
              <a:t> </a:t>
            </a:r>
            <a:r>
              <a:rPr lang="en-US" sz="1100" b="1" dirty="0" err="1"/>
              <a:t>genutzt</a:t>
            </a:r>
            <a:r>
              <a:rPr lang="en-US" sz="1100" b="1" dirty="0"/>
              <a:t> </a:t>
            </a:r>
            <a:r>
              <a:rPr lang="en-US" sz="1100" b="1" dirty="0" err="1"/>
              <a:t>wird</a:t>
            </a:r>
            <a:r>
              <a:rPr lang="en-US" sz="1100" b="1" dirty="0"/>
              <a:t>. Es </a:t>
            </a:r>
            <a:r>
              <a:rPr lang="en-US" sz="1100" b="1" dirty="0" err="1"/>
              <a:t>fehlen</a:t>
            </a:r>
            <a:r>
              <a:rPr lang="en-US" sz="1100" b="1" dirty="0"/>
              <a:t> die </a:t>
            </a:r>
            <a:r>
              <a:rPr lang="en-US" sz="1100" b="1" dirty="0" err="1"/>
              <a:t>dafür</a:t>
            </a:r>
            <a:r>
              <a:rPr lang="en-US" sz="1100" b="1" dirty="0"/>
              <a:t> </a:t>
            </a:r>
            <a:r>
              <a:rPr lang="en-US" sz="1100" b="1" dirty="0" err="1"/>
              <a:t>notwendigen</a:t>
            </a:r>
            <a:r>
              <a:rPr lang="en-US" sz="1100" b="1" dirty="0"/>
              <a:t> </a:t>
            </a:r>
            <a:r>
              <a:rPr lang="en-US" sz="1100" b="1" dirty="0" err="1"/>
              <a:t>Sanddämme</a:t>
            </a:r>
            <a:r>
              <a:rPr lang="en-US" sz="1100" b="1" dirty="0"/>
              <a:t>.</a:t>
            </a:r>
          </a:p>
        </p:txBody>
      </p:sp>
      <p:sp>
        <p:nvSpPr>
          <p:cNvPr id="20" name="Rectangle 19">
            <a:extLst>
              <a:ext uri="{FF2B5EF4-FFF2-40B4-BE49-F238E27FC236}">
                <a16:creationId xmlns:a16="http://schemas.microsoft.com/office/drawing/2014/main" id="{9AA76026-5689-4584-8D93-D71D739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95758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EDDC2D-A1FA-4E2E-83E7-38FCBA21655E}"/>
              </a:ext>
            </a:extLst>
          </p:cNvPr>
          <p:cNvSpPr>
            <a:spLocks noGrp="1"/>
          </p:cNvSpPr>
          <p:nvPr>
            <p:ph type="title"/>
          </p:nvPr>
        </p:nvSpPr>
        <p:spPr/>
        <p:txBody>
          <a:bodyPr>
            <a:normAutofit/>
          </a:bodyPr>
          <a:lstStyle/>
          <a:p>
            <a:endParaRPr lang="de-DE" sz="2000" dirty="0"/>
          </a:p>
        </p:txBody>
      </p:sp>
      <p:pic>
        <p:nvPicPr>
          <p:cNvPr id="8" name="Inhaltsplatzhalter 7" descr="Ein Bild, das Text, Karte enthält.&#10;&#10;Automatisch generierte Beschreibung">
            <a:extLst>
              <a:ext uri="{FF2B5EF4-FFF2-40B4-BE49-F238E27FC236}">
                <a16:creationId xmlns:a16="http://schemas.microsoft.com/office/drawing/2014/main" id="{99AA0197-C46A-49BD-B03C-6207D6F43C9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34560" y="2307510"/>
            <a:ext cx="5558070" cy="4043385"/>
          </a:xfrm>
        </p:spPr>
      </p:pic>
      <p:sp>
        <p:nvSpPr>
          <p:cNvPr id="4" name="Inhaltsplatzhalter 3">
            <a:extLst>
              <a:ext uri="{FF2B5EF4-FFF2-40B4-BE49-F238E27FC236}">
                <a16:creationId xmlns:a16="http://schemas.microsoft.com/office/drawing/2014/main" id="{99C1EA13-C460-41CD-8CAC-7866DA0CF152}"/>
              </a:ext>
            </a:extLst>
          </p:cNvPr>
          <p:cNvSpPr>
            <a:spLocks noGrp="1"/>
          </p:cNvSpPr>
          <p:nvPr>
            <p:ph sz="half" idx="1"/>
          </p:nvPr>
        </p:nvSpPr>
        <p:spPr>
          <a:xfrm>
            <a:off x="1097280" y="1945532"/>
            <a:ext cx="10058400" cy="3923561"/>
          </a:xfrm>
        </p:spPr>
        <p:txBody>
          <a:bodyPr>
            <a:normAutofit/>
          </a:bodyPr>
          <a:lstStyle/>
          <a:p>
            <a:r>
              <a:rPr lang="de-DE" sz="2000" dirty="0"/>
              <a:t>Veränderungen in Karte eintragen!                                 Beschreibung der Veränderungen:</a:t>
            </a:r>
          </a:p>
        </p:txBody>
      </p:sp>
      <p:pic>
        <p:nvPicPr>
          <p:cNvPr id="12" name="Grafik 11">
            <a:extLst>
              <a:ext uri="{FF2B5EF4-FFF2-40B4-BE49-F238E27FC236}">
                <a16:creationId xmlns:a16="http://schemas.microsoft.com/office/drawing/2014/main" id="{F686E82A-EE5D-4B35-BE80-D565E54BE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19" y="168218"/>
            <a:ext cx="10285109" cy="1777313"/>
          </a:xfrm>
          <a:prstGeom prst="rect">
            <a:avLst/>
          </a:prstGeom>
        </p:spPr>
      </p:pic>
    </p:spTree>
    <p:extLst>
      <p:ext uri="{BB962C8B-B14F-4D97-AF65-F5344CB8AC3E}">
        <p14:creationId xmlns:p14="http://schemas.microsoft.com/office/powerpoint/2010/main" val="1019148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2D1878-9B59-47F2-A6B6-B667C1E393F6}"/>
              </a:ext>
            </a:extLst>
          </p:cNvPr>
          <p:cNvSpPr>
            <a:spLocks noGrp="1"/>
          </p:cNvSpPr>
          <p:nvPr>
            <p:ph type="title"/>
          </p:nvPr>
        </p:nvSpPr>
        <p:spPr>
          <a:xfrm>
            <a:off x="1097280" y="335902"/>
            <a:ext cx="10058400" cy="1884784"/>
          </a:xfrm>
        </p:spPr>
        <p:txBody>
          <a:bodyPr>
            <a:noAutofit/>
          </a:bodyPr>
          <a:lstStyle/>
          <a:p>
            <a:br>
              <a:rPr lang="de-DE" sz="2800" b="1"/>
            </a:br>
            <a:endParaRPr lang="de-DE" sz="2800" dirty="0"/>
          </a:p>
        </p:txBody>
      </p:sp>
      <p:sp>
        <p:nvSpPr>
          <p:cNvPr id="11" name="Inhaltsplatzhalter 10">
            <a:extLst>
              <a:ext uri="{FF2B5EF4-FFF2-40B4-BE49-F238E27FC236}">
                <a16:creationId xmlns:a16="http://schemas.microsoft.com/office/drawing/2014/main" id="{49C62C1B-6E89-4635-87C5-0AE9DA29CEB1}"/>
              </a:ext>
            </a:extLst>
          </p:cNvPr>
          <p:cNvSpPr>
            <a:spLocks noGrp="1"/>
          </p:cNvSpPr>
          <p:nvPr>
            <p:ph sz="half" idx="2"/>
          </p:nvPr>
        </p:nvSpPr>
        <p:spPr/>
        <p:txBody>
          <a:bodyPr>
            <a:normAutofit fontScale="92500"/>
          </a:bodyPr>
          <a:lstStyle/>
          <a:p>
            <a:r>
              <a:rPr lang="de-DE" sz="1400"/>
              <a:t>Sobald die finanziellen Möglichkeiten da sind, werden die Menschen zuerst versuchen, Dachregenfänge an allen Schulen für die Trinkwasserversorgung zu bauen, damit die Mädchen auch in der Trockenzeit zur Schule gehen können.</a:t>
            </a:r>
          </a:p>
          <a:p>
            <a:r>
              <a:rPr lang="de-DE" sz="1400"/>
              <a:t>Der nächste Schritt wird der Bau von farmponds sein, um durch einen bewässerten  Schulgarten das Schulessen zu verbessern und auch eine kleine Baumschule anlegen zu können. Diese ermöglichen auch Baumpflanzungen.</a:t>
            </a:r>
          </a:p>
          <a:p>
            <a:r>
              <a:rPr lang="de-DE" sz="1400"/>
              <a:t>Um den Hunger zu bekämpfen, wird der Bau von Sanddämmen notwendig sein. Erst diese ermöglichen Bewässerungsfeldbau entlang der in der Regel trocken liegenden  Flüsse.</a:t>
            </a:r>
          </a:p>
          <a:p>
            <a:r>
              <a:rPr lang="de-DE" sz="1400"/>
              <a:t>Erst zum Schluss werden die Menschen den Bau holzsparender Schulöfen anstreben, welche die Kinder beim Holzsammeln und die Köchinnen  bezüglich des gesundheitsschädlichen Rauches entlasten.</a:t>
            </a:r>
            <a:endParaRPr lang="de-DE" sz="1400" dirty="0"/>
          </a:p>
        </p:txBody>
      </p:sp>
      <p:pic>
        <p:nvPicPr>
          <p:cNvPr id="15" name="Inhaltsplatzhalter 14" descr="Ein Bild, das Karte, Text enthält.&#10;&#10;Automatisch generierte Beschreibung">
            <a:extLst>
              <a:ext uri="{FF2B5EF4-FFF2-40B4-BE49-F238E27FC236}">
                <a16:creationId xmlns:a16="http://schemas.microsoft.com/office/drawing/2014/main" id="{C8060BF1-2FCE-4D05-B17C-5C3AE3DA713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963" y="2307095"/>
            <a:ext cx="4640262" cy="3375698"/>
          </a:xfrm>
        </p:spPr>
      </p:pic>
      <p:pic>
        <p:nvPicPr>
          <p:cNvPr id="17" name="Grafik 16" descr="Ein Bild, das Screenshot enthält.&#10;&#10;Automatisch generierte Beschreibung">
            <a:extLst>
              <a:ext uri="{FF2B5EF4-FFF2-40B4-BE49-F238E27FC236}">
                <a16:creationId xmlns:a16="http://schemas.microsoft.com/office/drawing/2014/main" id="{174CC62F-68B3-4BEE-9869-3ED15D4D88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3169" y="597159"/>
            <a:ext cx="9151454" cy="1437332"/>
          </a:xfrm>
          <a:prstGeom prst="rect">
            <a:avLst/>
          </a:prstGeom>
        </p:spPr>
      </p:pic>
    </p:spTree>
    <p:extLst>
      <p:ext uri="{BB962C8B-B14F-4D97-AF65-F5344CB8AC3E}">
        <p14:creationId xmlns:p14="http://schemas.microsoft.com/office/powerpoint/2010/main" val="1638261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8638A98B-4B4B-4607-B11F-7DCA0D7CCE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7" name="Grafik 6">
            <a:extLst>
              <a:ext uri="{FF2B5EF4-FFF2-40B4-BE49-F238E27FC236}">
                <a16:creationId xmlns:a16="http://schemas.microsoft.com/office/drawing/2014/main" id="{436E1A37-B5FF-4B06-BD55-A6579464002F}"/>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1398" r="-2" b="-2"/>
          <a:stretch/>
        </p:blipFill>
        <p:spPr>
          <a:xfrm>
            <a:off x="633999" y="640080"/>
            <a:ext cx="6275667" cy="5577840"/>
          </a:xfrm>
          <a:prstGeom prst="rect">
            <a:avLst/>
          </a:prstGeom>
        </p:spPr>
      </p:pic>
      <p:sp>
        <p:nvSpPr>
          <p:cNvPr id="18" name="Rectangle 17">
            <a:extLst>
              <a:ext uri="{FF2B5EF4-FFF2-40B4-BE49-F238E27FC236}">
                <a16:creationId xmlns:a16="http://schemas.microsoft.com/office/drawing/2014/main" id="{8E3B9B0E-204E-4BFD-B58A-E71D9CDC3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543665" y="0"/>
            <a:ext cx="465455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el 4">
            <a:extLst>
              <a:ext uri="{FF2B5EF4-FFF2-40B4-BE49-F238E27FC236}">
                <a16:creationId xmlns:a16="http://schemas.microsoft.com/office/drawing/2014/main" id="{296E860E-D607-4C6C-BDD6-5EAA610699E0}"/>
              </a:ext>
            </a:extLst>
          </p:cNvPr>
          <p:cNvSpPr>
            <a:spLocks noGrp="1"/>
          </p:cNvSpPr>
          <p:nvPr>
            <p:ph type="title"/>
          </p:nvPr>
        </p:nvSpPr>
        <p:spPr>
          <a:xfrm>
            <a:off x="8096885" y="640080"/>
            <a:ext cx="3659246" cy="2886145"/>
          </a:xfrm>
        </p:spPr>
        <p:txBody>
          <a:bodyPr vert="horz" lIns="91440" tIns="45720" rIns="91440" bIns="45720" rtlCol="0" anchor="b">
            <a:normAutofit/>
          </a:bodyPr>
          <a:lstStyle/>
          <a:p>
            <a:pPr>
              <a:lnSpc>
                <a:spcPct val="90000"/>
              </a:lnSpc>
            </a:pPr>
            <a:r>
              <a:rPr lang="en-US" sz="3400" dirty="0" err="1">
                <a:solidFill>
                  <a:srgbClr val="FFFFFF"/>
                </a:solidFill>
              </a:rPr>
              <a:t>Schritte</a:t>
            </a:r>
            <a:r>
              <a:rPr lang="en-US" sz="3400" dirty="0">
                <a:solidFill>
                  <a:srgbClr val="FFFFFF"/>
                </a:solidFill>
              </a:rPr>
              <a:t> der </a:t>
            </a:r>
            <a:r>
              <a:rPr lang="en-US" sz="3400" dirty="0" err="1">
                <a:solidFill>
                  <a:srgbClr val="FFFFFF"/>
                </a:solidFill>
              </a:rPr>
              <a:t>Karteninterpretation</a:t>
            </a:r>
            <a:br>
              <a:rPr lang="en-US" sz="3400" dirty="0">
                <a:solidFill>
                  <a:srgbClr val="FFFFFF"/>
                </a:solidFill>
              </a:rPr>
            </a:br>
            <a:r>
              <a:rPr lang="en-US" sz="1600" dirty="0" err="1">
                <a:solidFill>
                  <a:srgbClr val="FFFFFF"/>
                </a:solidFill>
              </a:rPr>
              <a:t>nach</a:t>
            </a:r>
            <a:r>
              <a:rPr lang="en-US" sz="1600" dirty="0">
                <a:solidFill>
                  <a:srgbClr val="FFFFFF"/>
                </a:solidFill>
              </a:rPr>
              <a:t> A. </a:t>
            </a:r>
            <a:r>
              <a:rPr lang="en-US" sz="1600" dirty="0" err="1">
                <a:solidFill>
                  <a:srgbClr val="FFFFFF"/>
                </a:solidFill>
              </a:rPr>
              <a:t>Hüttermann</a:t>
            </a:r>
            <a:r>
              <a:rPr lang="en-US" sz="1600" dirty="0">
                <a:solidFill>
                  <a:srgbClr val="FFFFFF"/>
                </a:solidFill>
              </a:rPr>
              <a:t> 1992</a:t>
            </a:r>
            <a:endParaRPr lang="en-US" sz="3400" dirty="0">
              <a:solidFill>
                <a:srgbClr val="FFFFFF"/>
              </a:solidFill>
            </a:endParaRPr>
          </a:p>
        </p:txBody>
      </p:sp>
      <p:cxnSp>
        <p:nvCxnSpPr>
          <p:cNvPr id="20" name="Straight Connector 19">
            <a:extLst>
              <a:ext uri="{FF2B5EF4-FFF2-40B4-BE49-F238E27FC236}">
                <a16:creationId xmlns:a16="http://schemas.microsoft.com/office/drawing/2014/main" id="{43F94007-F0C4-467F-8ED4-3E4844BFDA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5922" y="3687092"/>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3705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F513230-AF38-4A1C-A0C3-35F0F0AEF985}"/>
              </a:ext>
            </a:extLst>
          </p:cNvPr>
          <p:cNvSpPr>
            <a:spLocks noGrp="1"/>
          </p:cNvSpPr>
          <p:nvPr>
            <p:ph type="title"/>
          </p:nvPr>
        </p:nvSpPr>
        <p:spPr/>
        <p:txBody>
          <a:bodyPr/>
          <a:lstStyle/>
          <a:p>
            <a:r>
              <a:rPr lang="de-DE" dirty="0"/>
              <a:t>Schritt 1: Studium der Kartenlegende</a:t>
            </a:r>
          </a:p>
        </p:txBody>
      </p:sp>
      <p:pic>
        <p:nvPicPr>
          <p:cNvPr id="13" name="Inhaltsplatzhalter 12" descr="Ein Bild, das Text enthält.&#10;&#10;Automatisch generierte Beschreibung">
            <a:extLst>
              <a:ext uri="{FF2B5EF4-FFF2-40B4-BE49-F238E27FC236}">
                <a16:creationId xmlns:a16="http://schemas.microsoft.com/office/drawing/2014/main" id="{F02F6CB1-A61F-41CE-8E95-C47F9606448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11067" y="1973602"/>
            <a:ext cx="2649510" cy="3748088"/>
          </a:xfrm>
        </p:spPr>
      </p:pic>
      <p:pic>
        <p:nvPicPr>
          <p:cNvPr id="15" name="Grafik 14">
            <a:extLst>
              <a:ext uri="{FF2B5EF4-FFF2-40B4-BE49-F238E27FC236}">
                <a16:creationId xmlns:a16="http://schemas.microsoft.com/office/drawing/2014/main" id="{2F2C4CA4-06C4-4ED7-8DE9-48A029616C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2144" y="1973602"/>
            <a:ext cx="2874003" cy="3743691"/>
          </a:xfrm>
          <a:prstGeom prst="rect">
            <a:avLst/>
          </a:prstGeom>
        </p:spPr>
      </p:pic>
      <p:sp>
        <p:nvSpPr>
          <p:cNvPr id="17" name="Inhaltsplatzhalter 16">
            <a:extLst>
              <a:ext uri="{FF2B5EF4-FFF2-40B4-BE49-F238E27FC236}">
                <a16:creationId xmlns:a16="http://schemas.microsoft.com/office/drawing/2014/main" id="{11CF48C7-F21F-463A-A6F2-28AB60874840}"/>
              </a:ext>
            </a:extLst>
          </p:cNvPr>
          <p:cNvSpPr>
            <a:spLocks noGrp="1"/>
          </p:cNvSpPr>
          <p:nvPr>
            <p:ph sz="half" idx="1"/>
          </p:nvPr>
        </p:nvSpPr>
        <p:spPr>
          <a:xfrm>
            <a:off x="1097280" y="2120900"/>
            <a:ext cx="3722220" cy="3748193"/>
          </a:xfrm>
        </p:spPr>
        <p:txBody>
          <a:bodyPr/>
          <a:lstStyle/>
          <a:p>
            <a:r>
              <a:rPr lang="de-DE" b="1" dirty="0"/>
              <a:t>A:</a:t>
            </a:r>
            <a:r>
              <a:rPr lang="de-DE" dirty="0"/>
              <a:t> Kartentyp?</a:t>
            </a:r>
          </a:p>
          <a:p>
            <a:r>
              <a:rPr lang="de-DE" b="1" dirty="0"/>
              <a:t>B:</a:t>
            </a:r>
            <a:r>
              <a:rPr lang="de-DE" dirty="0"/>
              <a:t> Kartenüberschrift/ Titel?</a:t>
            </a:r>
          </a:p>
          <a:p>
            <a:r>
              <a:rPr lang="de-DE" b="1" dirty="0"/>
              <a:t>C:</a:t>
            </a:r>
            <a:r>
              <a:rPr lang="de-DE" dirty="0"/>
              <a:t> Maßstab?</a:t>
            </a:r>
          </a:p>
          <a:p>
            <a:r>
              <a:rPr lang="de-DE" b="1" dirty="0"/>
              <a:t>D:</a:t>
            </a:r>
            <a:r>
              <a:rPr lang="de-DE" dirty="0"/>
              <a:t> Räumliche Einordnung?</a:t>
            </a:r>
          </a:p>
          <a:p>
            <a:r>
              <a:rPr lang="de-DE" b="1" dirty="0"/>
              <a:t>E</a:t>
            </a:r>
            <a:r>
              <a:rPr lang="de-DE" dirty="0"/>
              <a:t>: Kartenlegende? Welche Signaturarten?</a:t>
            </a:r>
          </a:p>
          <a:p>
            <a:endParaRPr lang="de-DE" dirty="0"/>
          </a:p>
        </p:txBody>
      </p:sp>
    </p:spTree>
    <p:extLst>
      <p:ext uri="{BB962C8B-B14F-4D97-AF65-F5344CB8AC3E}">
        <p14:creationId xmlns:p14="http://schemas.microsoft.com/office/powerpoint/2010/main" val="3477784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EBDF95-E12D-4B33-B3DC-452A5293B336}"/>
              </a:ext>
            </a:extLst>
          </p:cNvPr>
          <p:cNvSpPr>
            <a:spLocks noGrp="1"/>
          </p:cNvSpPr>
          <p:nvPr>
            <p:ph type="title"/>
          </p:nvPr>
        </p:nvSpPr>
        <p:spPr>
          <a:xfrm>
            <a:off x="1097280" y="286604"/>
            <a:ext cx="10058400" cy="618434"/>
          </a:xfrm>
        </p:spPr>
        <p:txBody>
          <a:bodyPr>
            <a:normAutofit/>
          </a:bodyPr>
          <a:lstStyle/>
          <a:p>
            <a:r>
              <a:rPr lang="de-DE" sz="4000" dirty="0"/>
              <a:t>Schritt 1: Studium der Kartenlegende</a:t>
            </a:r>
          </a:p>
        </p:txBody>
      </p:sp>
      <p:sp>
        <p:nvSpPr>
          <p:cNvPr id="3" name="Textplatzhalter 2">
            <a:extLst>
              <a:ext uri="{FF2B5EF4-FFF2-40B4-BE49-F238E27FC236}">
                <a16:creationId xmlns:a16="http://schemas.microsoft.com/office/drawing/2014/main" id="{3B6319C3-7BB3-4E39-A786-F9A4904048A7}"/>
              </a:ext>
            </a:extLst>
          </p:cNvPr>
          <p:cNvSpPr>
            <a:spLocks noGrp="1"/>
          </p:cNvSpPr>
          <p:nvPr>
            <p:ph type="body" idx="1"/>
          </p:nvPr>
        </p:nvSpPr>
        <p:spPr>
          <a:xfrm>
            <a:off x="1231642" y="1014096"/>
            <a:ext cx="2652696" cy="5120158"/>
          </a:xfrm>
        </p:spPr>
        <p:txBody>
          <a:bodyPr>
            <a:normAutofit/>
          </a:bodyPr>
          <a:lstStyle/>
          <a:p>
            <a:endParaRPr lang="de-DE" dirty="0"/>
          </a:p>
        </p:txBody>
      </p:sp>
      <p:sp>
        <p:nvSpPr>
          <p:cNvPr id="5" name="Textplatzhalter 4">
            <a:extLst>
              <a:ext uri="{FF2B5EF4-FFF2-40B4-BE49-F238E27FC236}">
                <a16:creationId xmlns:a16="http://schemas.microsoft.com/office/drawing/2014/main" id="{3F56916A-5E99-4DC9-9D46-A7089D3FB3E1}"/>
              </a:ext>
            </a:extLst>
          </p:cNvPr>
          <p:cNvSpPr>
            <a:spLocks noGrp="1"/>
          </p:cNvSpPr>
          <p:nvPr>
            <p:ph type="body" idx="3"/>
          </p:nvPr>
        </p:nvSpPr>
        <p:spPr>
          <a:xfrm>
            <a:off x="4030824" y="905037"/>
            <a:ext cx="7124856" cy="3960578"/>
          </a:xfrm>
        </p:spPr>
        <p:txBody>
          <a:bodyPr>
            <a:normAutofit/>
          </a:bodyPr>
          <a:lstStyle/>
          <a:p>
            <a:r>
              <a:rPr lang="de-DE" sz="1200" b="1" dirty="0"/>
              <a:t>A</a:t>
            </a:r>
            <a:r>
              <a:rPr lang="de-DE" sz="1200" dirty="0"/>
              <a:t>: E</a:t>
            </a:r>
            <a:r>
              <a:rPr lang="de-DE" sz="1200" cap="none" dirty="0"/>
              <a:t>s handelt sich um eine </a:t>
            </a:r>
            <a:r>
              <a:rPr lang="de-DE" sz="1200" u="sng" cap="none" dirty="0"/>
              <a:t>thematische</a:t>
            </a:r>
            <a:r>
              <a:rPr lang="de-DE" sz="1200" cap="none" dirty="0"/>
              <a:t> Karte und um ein </a:t>
            </a:r>
            <a:r>
              <a:rPr lang="de-DE" sz="1200" u="sng" cap="none" dirty="0"/>
              <a:t>Satellitenbild</a:t>
            </a:r>
            <a:endParaRPr lang="de-DE" sz="1200" u="sng" dirty="0"/>
          </a:p>
          <a:p>
            <a:r>
              <a:rPr lang="de-DE" sz="1200" b="1" dirty="0"/>
              <a:t>B</a:t>
            </a:r>
            <a:r>
              <a:rPr lang="de-DE" sz="1200" dirty="0"/>
              <a:t>: K</a:t>
            </a:r>
            <a:r>
              <a:rPr lang="de-DE" sz="1200" cap="none" dirty="0"/>
              <a:t>artenüberschrift/Titel: </a:t>
            </a:r>
            <a:r>
              <a:rPr lang="de-DE" sz="1200" cap="none" dirty="0" err="1"/>
              <a:t>Makueni</a:t>
            </a:r>
            <a:r>
              <a:rPr lang="de-DE" sz="1200" cap="none" dirty="0"/>
              <a:t>/</a:t>
            </a:r>
            <a:r>
              <a:rPr lang="de-DE" sz="1200" b="1" cap="none" dirty="0"/>
              <a:t>Kenia Entwicklungsprojekte norddeutscher Schulen</a:t>
            </a:r>
            <a:endParaRPr lang="de-DE" sz="1200" b="1" dirty="0"/>
          </a:p>
          <a:p>
            <a:r>
              <a:rPr lang="de-DE" sz="1200" b="1" dirty="0"/>
              <a:t>C</a:t>
            </a:r>
            <a:r>
              <a:rPr lang="de-DE" sz="1200" dirty="0"/>
              <a:t>: 8 </a:t>
            </a:r>
            <a:r>
              <a:rPr lang="de-DE" sz="1200" cap="none" dirty="0"/>
              <a:t>cm</a:t>
            </a:r>
            <a:r>
              <a:rPr lang="de-DE" sz="1200" dirty="0"/>
              <a:t> = 7 </a:t>
            </a:r>
            <a:r>
              <a:rPr lang="de-DE" sz="1200" cap="none" dirty="0"/>
              <a:t>km;</a:t>
            </a:r>
            <a:r>
              <a:rPr lang="de-DE" sz="1200" dirty="0"/>
              <a:t>  8 cm=700.000 cm </a:t>
            </a:r>
            <a:r>
              <a:rPr lang="de-DE" sz="1200" cap="none" dirty="0"/>
              <a:t>d.h</a:t>
            </a:r>
            <a:r>
              <a:rPr lang="de-DE" sz="1200" dirty="0"/>
              <a:t>. </a:t>
            </a:r>
            <a:r>
              <a:rPr lang="de-DE" sz="1200" b="1" dirty="0"/>
              <a:t>1 </a:t>
            </a:r>
            <a:r>
              <a:rPr lang="de-DE" sz="1200" b="1" cap="none" dirty="0"/>
              <a:t>cm entspricht 875</a:t>
            </a:r>
            <a:r>
              <a:rPr lang="de-DE" sz="1200" b="1" dirty="0"/>
              <a:t> </a:t>
            </a:r>
            <a:r>
              <a:rPr lang="de-DE" sz="1200" b="1" cap="none" dirty="0"/>
              <a:t>m:</a:t>
            </a:r>
            <a:r>
              <a:rPr lang="de-DE" sz="1200" b="1" dirty="0"/>
              <a:t> </a:t>
            </a:r>
            <a:r>
              <a:rPr lang="de-DE" sz="1200" dirty="0"/>
              <a:t>1 : 87.500</a:t>
            </a:r>
          </a:p>
          <a:p>
            <a:r>
              <a:rPr lang="de-DE" sz="1200" dirty="0"/>
              <a:t>K</a:t>
            </a:r>
            <a:r>
              <a:rPr lang="de-DE" sz="1200" cap="none" dirty="0"/>
              <a:t>artenausschnitt</a:t>
            </a:r>
            <a:r>
              <a:rPr lang="de-DE" sz="1200" dirty="0"/>
              <a:t>: 20 x 16 </a:t>
            </a:r>
            <a:r>
              <a:rPr lang="de-DE" sz="1200" cap="none" dirty="0"/>
              <a:t>cm </a:t>
            </a:r>
            <a:r>
              <a:rPr lang="de-DE" sz="1200" dirty="0"/>
              <a:t>= </a:t>
            </a:r>
            <a:r>
              <a:rPr lang="de-DE" sz="1200" b="1" cap="none" dirty="0"/>
              <a:t>ca</a:t>
            </a:r>
            <a:r>
              <a:rPr lang="de-DE" sz="1200" b="1" dirty="0"/>
              <a:t>. 17,5 x 14 </a:t>
            </a:r>
            <a:r>
              <a:rPr lang="de-DE" sz="1200" b="1" cap="none" dirty="0"/>
              <a:t>km</a:t>
            </a:r>
            <a:r>
              <a:rPr lang="de-DE" sz="1200" b="1" dirty="0"/>
              <a:t> </a:t>
            </a:r>
            <a:r>
              <a:rPr lang="de-DE" sz="1200" dirty="0"/>
              <a:t>= 245 </a:t>
            </a:r>
            <a:r>
              <a:rPr lang="de-DE" sz="1200" cap="none" dirty="0"/>
              <a:t>km</a:t>
            </a:r>
            <a:r>
              <a:rPr lang="de-DE" sz="1200" baseline="30000" dirty="0"/>
              <a:t>2</a:t>
            </a:r>
          </a:p>
          <a:p>
            <a:r>
              <a:rPr lang="de-DE" sz="1200" b="1" dirty="0"/>
              <a:t>D</a:t>
            </a:r>
            <a:r>
              <a:rPr lang="de-DE" sz="1200" dirty="0"/>
              <a:t>: 2° </a:t>
            </a:r>
            <a:r>
              <a:rPr lang="de-DE" sz="1200" cap="none" dirty="0"/>
              <a:t>Südlich des Äquators</a:t>
            </a:r>
            <a:r>
              <a:rPr lang="de-DE" sz="1200" dirty="0"/>
              <a:t>, 37 ° </a:t>
            </a:r>
            <a:r>
              <a:rPr lang="de-DE" sz="1200" cap="none" dirty="0"/>
              <a:t>östlicher Länge. Es ist eine äquatornahe Region im Südosten Kenias auf der Längengradlage von Moskau.</a:t>
            </a:r>
          </a:p>
          <a:p>
            <a:endParaRPr lang="de-DE" sz="1200" cap="none" dirty="0"/>
          </a:p>
          <a:p>
            <a:r>
              <a:rPr lang="de-DE" sz="1200" b="1" cap="none" dirty="0"/>
              <a:t>E</a:t>
            </a:r>
            <a:r>
              <a:rPr lang="de-DE" sz="1200" cap="none" dirty="0"/>
              <a:t>: Es gibt 7 </a:t>
            </a:r>
            <a:r>
              <a:rPr lang="de-DE" sz="1200" cap="none" dirty="0">
                <a:highlight>
                  <a:srgbClr val="00FF00"/>
                </a:highlight>
              </a:rPr>
              <a:t>Punktsignaturen</a:t>
            </a:r>
            <a:r>
              <a:rPr lang="de-DE" sz="1200" cap="none" dirty="0"/>
              <a:t> auf der Karte</a:t>
            </a:r>
          </a:p>
          <a:p>
            <a:r>
              <a:rPr lang="de-DE" sz="1200" cap="none" dirty="0"/>
              <a:t>dazu 2 </a:t>
            </a:r>
            <a:r>
              <a:rPr lang="de-DE" sz="1200" cap="none" dirty="0">
                <a:highlight>
                  <a:srgbClr val="00FFFF"/>
                </a:highlight>
              </a:rPr>
              <a:t>Liniensignaturen</a:t>
            </a:r>
          </a:p>
          <a:p>
            <a:r>
              <a:rPr lang="de-DE" sz="1200" cap="none" dirty="0"/>
              <a:t>Es gibt auf dem Satellitenbild   3 </a:t>
            </a:r>
            <a:r>
              <a:rPr lang="de-DE" sz="1200" cap="none" dirty="0">
                <a:highlight>
                  <a:srgbClr val="FFFF00"/>
                </a:highlight>
              </a:rPr>
              <a:t>Flächensignaturen,</a:t>
            </a:r>
            <a:r>
              <a:rPr lang="de-DE" sz="1200" cap="none" dirty="0"/>
              <a:t>  </a:t>
            </a:r>
          </a:p>
          <a:p>
            <a:r>
              <a:rPr lang="de-DE" sz="1200" cap="none" dirty="0"/>
              <a:t>zwei </a:t>
            </a:r>
            <a:r>
              <a:rPr lang="de-DE" sz="1200" cap="none" dirty="0">
                <a:highlight>
                  <a:srgbClr val="00FFFF"/>
                </a:highlight>
              </a:rPr>
              <a:t>Liniensignaturen </a:t>
            </a:r>
            <a:r>
              <a:rPr lang="de-DE" sz="1200" cap="none" dirty="0"/>
              <a:t>und eine </a:t>
            </a:r>
            <a:r>
              <a:rPr lang="de-DE" sz="1200" cap="none" dirty="0">
                <a:highlight>
                  <a:srgbClr val="00FF00"/>
                </a:highlight>
              </a:rPr>
              <a:t>Punktsignatur</a:t>
            </a:r>
            <a:endParaRPr lang="de-DE" sz="1200" dirty="0">
              <a:highlight>
                <a:srgbClr val="00FF00"/>
              </a:highlight>
            </a:endParaRPr>
          </a:p>
        </p:txBody>
      </p:sp>
      <p:pic>
        <p:nvPicPr>
          <p:cNvPr id="9" name="Inhaltsplatzhalter 8">
            <a:extLst>
              <a:ext uri="{FF2B5EF4-FFF2-40B4-BE49-F238E27FC236}">
                <a16:creationId xmlns:a16="http://schemas.microsoft.com/office/drawing/2014/main" id="{38F4FDD0-CDBD-4779-967C-1A6DE8420738}"/>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8880297" y="2932428"/>
            <a:ext cx="2235116" cy="2911475"/>
          </a:xfrm>
        </p:spPr>
      </p:pic>
      <p:pic>
        <p:nvPicPr>
          <p:cNvPr id="11" name="Grafik 10" descr="Ein Bild, das Vogel enthält.&#10;&#10;Automatisch generierte Beschreibung">
            <a:extLst>
              <a:ext uri="{FF2B5EF4-FFF2-40B4-BE49-F238E27FC236}">
                <a16:creationId xmlns:a16="http://schemas.microsoft.com/office/drawing/2014/main" id="{B2FFA5FF-9721-4B8C-999E-284485C9A1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187" y="873125"/>
            <a:ext cx="2724150" cy="2200275"/>
          </a:xfrm>
          <a:prstGeom prst="rect">
            <a:avLst/>
          </a:prstGeom>
        </p:spPr>
      </p:pic>
      <p:cxnSp>
        <p:nvCxnSpPr>
          <p:cNvPr id="29" name="Gerade Verbindung mit Pfeil 28">
            <a:extLst>
              <a:ext uri="{FF2B5EF4-FFF2-40B4-BE49-F238E27FC236}">
                <a16:creationId xmlns:a16="http://schemas.microsoft.com/office/drawing/2014/main" id="{32DC19FE-5873-41A2-B61B-49AA6326814F}"/>
              </a:ext>
            </a:extLst>
          </p:cNvPr>
          <p:cNvCxnSpPr>
            <a:cxnSpLocks/>
          </p:cNvCxnSpPr>
          <p:nvPr/>
        </p:nvCxnSpPr>
        <p:spPr>
          <a:xfrm flipV="1">
            <a:off x="7248088" y="3649211"/>
            <a:ext cx="1811868" cy="5220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Gerade Verbindung mit Pfeil 30">
            <a:extLst>
              <a:ext uri="{FF2B5EF4-FFF2-40B4-BE49-F238E27FC236}">
                <a16:creationId xmlns:a16="http://schemas.microsoft.com/office/drawing/2014/main" id="{B334A240-7533-4743-80B3-8A962E69A5EB}"/>
              </a:ext>
            </a:extLst>
          </p:cNvPr>
          <p:cNvCxnSpPr>
            <a:cxnSpLocks/>
          </p:cNvCxnSpPr>
          <p:nvPr/>
        </p:nvCxnSpPr>
        <p:spPr>
          <a:xfrm flipV="1">
            <a:off x="7307873" y="3811048"/>
            <a:ext cx="2698669" cy="4348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Gerade Verbindung mit Pfeil 32">
            <a:extLst>
              <a:ext uri="{FF2B5EF4-FFF2-40B4-BE49-F238E27FC236}">
                <a16:creationId xmlns:a16="http://schemas.microsoft.com/office/drawing/2014/main" id="{CF0EAC56-D4DA-46DE-98F7-BB6F6D3AEB67}"/>
              </a:ext>
            </a:extLst>
          </p:cNvPr>
          <p:cNvCxnSpPr>
            <a:cxnSpLocks/>
          </p:cNvCxnSpPr>
          <p:nvPr/>
        </p:nvCxnSpPr>
        <p:spPr>
          <a:xfrm>
            <a:off x="7273255" y="4333135"/>
            <a:ext cx="3227179" cy="10247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Gerade Verbindung mit Pfeil 34">
            <a:extLst>
              <a:ext uri="{FF2B5EF4-FFF2-40B4-BE49-F238E27FC236}">
                <a16:creationId xmlns:a16="http://schemas.microsoft.com/office/drawing/2014/main" id="{7C0648B4-49BE-46FA-B65A-1979FE82B4FC}"/>
              </a:ext>
            </a:extLst>
          </p:cNvPr>
          <p:cNvCxnSpPr>
            <a:cxnSpLocks/>
          </p:cNvCxnSpPr>
          <p:nvPr/>
        </p:nvCxnSpPr>
        <p:spPr>
          <a:xfrm flipV="1">
            <a:off x="6840683" y="4671536"/>
            <a:ext cx="2529820" cy="16248"/>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59" name="Gerade Verbindung mit Pfeil 58">
            <a:extLst>
              <a:ext uri="{FF2B5EF4-FFF2-40B4-BE49-F238E27FC236}">
                <a16:creationId xmlns:a16="http://schemas.microsoft.com/office/drawing/2014/main" id="{BB1E8598-E5AB-4FE2-B256-3F412284905C}"/>
              </a:ext>
            </a:extLst>
          </p:cNvPr>
          <p:cNvCxnSpPr>
            <a:cxnSpLocks/>
          </p:cNvCxnSpPr>
          <p:nvPr/>
        </p:nvCxnSpPr>
        <p:spPr>
          <a:xfrm>
            <a:off x="5427677" y="4720342"/>
            <a:ext cx="4288040" cy="46768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61" name="Gerade Verbindung mit Pfeil 60">
            <a:extLst>
              <a:ext uri="{FF2B5EF4-FFF2-40B4-BE49-F238E27FC236}">
                <a16:creationId xmlns:a16="http://schemas.microsoft.com/office/drawing/2014/main" id="{FCC363E6-C831-4D11-A46D-C1F59947D3DB}"/>
              </a:ext>
            </a:extLst>
          </p:cNvPr>
          <p:cNvCxnSpPr/>
          <p:nvPr/>
        </p:nvCxnSpPr>
        <p:spPr>
          <a:xfrm>
            <a:off x="5399826" y="4746128"/>
            <a:ext cx="3632601" cy="61174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pic>
        <p:nvPicPr>
          <p:cNvPr id="10" name="Inhaltsplatzhalter 9" descr="Ein Bild, das Text enthält.&#10;&#10;Automatisch generierte Beschreibung">
            <a:extLst>
              <a:ext uri="{FF2B5EF4-FFF2-40B4-BE49-F238E27FC236}">
                <a16:creationId xmlns:a16="http://schemas.microsoft.com/office/drawing/2014/main" id="{01B8AC5D-C723-4AC3-9FA8-3CFB11F8A038}"/>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211250" y="2850522"/>
            <a:ext cx="2127383" cy="3297445"/>
          </a:xfrm>
        </p:spPr>
      </p:pic>
      <p:cxnSp>
        <p:nvCxnSpPr>
          <p:cNvPr id="14" name="Gerade Verbindung mit Pfeil 13">
            <a:extLst>
              <a:ext uri="{FF2B5EF4-FFF2-40B4-BE49-F238E27FC236}">
                <a16:creationId xmlns:a16="http://schemas.microsoft.com/office/drawing/2014/main" id="{2F359121-946A-4174-B4E0-3E78019301C0}"/>
              </a:ext>
            </a:extLst>
          </p:cNvPr>
          <p:cNvCxnSpPr/>
          <p:nvPr/>
        </p:nvCxnSpPr>
        <p:spPr>
          <a:xfrm flipH="1" flipV="1">
            <a:off x="3023118" y="3450749"/>
            <a:ext cx="1007706" cy="123426"/>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8" name="Gerade Verbindung mit Pfeil 17">
            <a:extLst>
              <a:ext uri="{FF2B5EF4-FFF2-40B4-BE49-F238E27FC236}">
                <a16:creationId xmlns:a16="http://schemas.microsoft.com/office/drawing/2014/main" id="{94AB0D96-1ED7-42C9-A30D-B01FC2512B51}"/>
              </a:ext>
            </a:extLst>
          </p:cNvPr>
          <p:cNvCxnSpPr/>
          <p:nvPr/>
        </p:nvCxnSpPr>
        <p:spPr>
          <a:xfrm flipH="1">
            <a:off x="2751589" y="3574175"/>
            <a:ext cx="1279235" cy="336079"/>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2" name="Gerade Verbindung mit Pfeil 21">
            <a:extLst>
              <a:ext uri="{FF2B5EF4-FFF2-40B4-BE49-F238E27FC236}">
                <a16:creationId xmlns:a16="http://schemas.microsoft.com/office/drawing/2014/main" id="{D96FCEC2-2348-43E0-87A0-4CD7F4FAA7FF}"/>
              </a:ext>
            </a:extLst>
          </p:cNvPr>
          <p:cNvCxnSpPr/>
          <p:nvPr/>
        </p:nvCxnSpPr>
        <p:spPr>
          <a:xfrm flipH="1">
            <a:off x="2971868" y="3574175"/>
            <a:ext cx="1058956" cy="671715"/>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6" name="Gerade Verbindung mit Pfeil 25">
            <a:extLst>
              <a:ext uri="{FF2B5EF4-FFF2-40B4-BE49-F238E27FC236}">
                <a16:creationId xmlns:a16="http://schemas.microsoft.com/office/drawing/2014/main" id="{BE629C31-064A-4D5D-8939-A8D6202D3529}"/>
              </a:ext>
            </a:extLst>
          </p:cNvPr>
          <p:cNvCxnSpPr/>
          <p:nvPr/>
        </p:nvCxnSpPr>
        <p:spPr>
          <a:xfrm flipH="1">
            <a:off x="2557990" y="3574175"/>
            <a:ext cx="1497791" cy="1146167"/>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0" name="Gerade Verbindung mit Pfeil 29">
            <a:extLst>
              <a:ext uri="{FF2B5EF4-FFF2-40B4-BE49-F238E27FC236}">
                <a16:creationId xmlns:a16="http://schemas.microsoft.com/office/drawing/2014/main" id="{B05E8E23-A27D-4436-847A-AB895D1B7D2A}"/>
              </a:ext>
            </a:extLst>
          </p:cNvPr>
          <p:cNvCxnSpPr/>
          <p:nvPr/>
        </p:nvCxnSpPr>
        <p:spPr>
          <a:xfrm flipH="1">
            <a:off x="2390862" y="3574175"/>
            <a:ext cx="1670136" cy="1477824"/>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4" name="Gerade Verbindung mit Pfeil 33">
            <a:extLst>
              <a:ext uri="{FF2B5EF4-FFF2-40B4-BE49-F238E27FC236}">
                <a16:creationId xmlns:a16="http://schemas.microsoft.com/office/drawing/2014/main" id="{05212E30-0323-4884-AAFB-B1470112D221}"/>
              </a:ext>
            </a:extLst>
          </p:cNvPr>
          <p:cNvCxnSpPr/>
          <p:nvPr/>
        </p:nvCxnSpPr>
        <p:spPr>
          <a:xfrm flipH="1">
            <a:off x="2382473" y="3574175"/>
            <a:ext cx="1673308" cy="1989207"/>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7" name="Gerade Verbindung mit Pfeil 36">
            <a:extLst>
              <a:ext uri="{FF2B5EF4-FFF2-40B4-BE49-F238E27FC236}">
                <a16:creationId xmlns:a16="http://schemas.microsoft.com/office/drawing/2014/main" id="{8EE30B6F-89B7-41FD-84B2-CF631D99766D}"/>
              </a:ext>
            </a:extLst>
          </p:cNvPr>
          <p:cNvCxnSpPr/>
          <p:nvPr/>
        </p:nvCxnSpPr>
        <p:spPr>
          <a:xfrm flipH="1">
            <a:off x="2185458" y="3609223"/>
            <a:ext cx="1870323" cy="2401605"/>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9" name="Gerade Verbindung mit Pfeil 38">
            <a:extLst>
              <a:ext uri="{FF2B5EF4-FFF2-40B4-BE49-F238E27FC236}">
                <a16:creationId xmlns:a16="http://schemas.microsoft.com/office/drawing/2014/main" id="{0378AD9E-EF30-46DC-B693-A99909FF2C80}"/>
              </a:ext>
            </a:extLst>
          </p:cNvPr>
          <p:cNvCxnSpPr/>
          <p:nvPr/>
        </p:nvCxnSpPr>
        <p:spPr>
          <a:xfrm flipH="1" flipV="1">
            <a:off x="3072886" y="3062792"/>
            <a:ext cx="1632426" cy="7952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1" name="Gerade Verbindung mit Pfeil 40">
            <a:extLst>
              <a:ext uri="{FF2B5EF4-FFF2-40B4-BE49-F238E27FC236}">
                <a16:creationId xmlns:a16="http://schemas.microsoft.com/office/drawing/2014/main" id="{60FEE00E-A0E5-48D6-9306-88A463348856}"/>
              </a:ext>
            </a:extLst>
          </p:cNvPr>
          <p:cNvCxnSpPr/>
          <p:nvPr/>
        </p:nvCxnSpPr>
        <p:spPr>
          <a:xfrm flipH="1">
            <a:off x="2155284" y="4009463"/>
            <a:ext cx="2474126" cy="12467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1819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e 7">
            <a:extLst>
              <a:ext uri="{FF2B5EF4-FFF2-40B4-BE49-F238E27FC236}">
                <a16:creationId xmlns:a16="http://schemas.microsoft.com/office/drawing/2014/main" id="{EEF9F495-406C-4B12-8856-5309D86ABD71}"/>
              </a:ext>
            </a:extLst>
          </p:cNvPr>
          <p:cNvGraphicFramePr>
            <a:graphicFrameLocks noGrp="1"/>
          </p:cNvGraphicFramePr>
          <p:nvPr>
            <p:extLst>
              <p:ext uri="{D42A27DB-BD31-4B8C-83A1-F6EECF244321}">
                <p14:modId xmlns:p14="http://schemas.microsoft.com/office/powerpoint/2010/main" val="3210531526"/>
              </p:ext>
            </p:extLst>
          </p:nvPr>
        </p:nvGraphicFramePr>
        <p:xfrm>
          <a:off x="1582722" y="410537"/>
          <a:ext cx="9335214" cy="1463040"/>
        </p:xfrm>
        <a:graphic>
          <a:graphicData uri="http://schemas.openxmlformats.org/drawingml/2006/table">
            <a:tbl>
              <a:tblPr firstRow="1" bandRow="1">
                <a:tableStyleId>{2D5ABB26-0587-4C30-8999-92F81FD0307C}</a:tableStyleId>
              </a:tblPr>
              <a:tblGrid>
                <a:gridCol w="3111738">
                  <a:extLst>
                    <a:ext uri="{9D8B030D-6E8A-4147-A177-3AD203B41FA5}">
                      <a16:colId xmlns:a16="http://schemas.microsoft.com/office/drawing/2014/main" val="3639352567"/>
                    </a:ext>
                  </a:extLst>
                </a:gridCol>
                <a:gridCol w="2596734">
                  <a:extLst>
                    <a:ext uri="{9D8B030D-6E8A-4147-A177-3AD203B41FA5}">
                      <a16:colId xmlns:a16="http://schemas.microsoft.com/office/drawing/2014/main" val="1282968006"/>
                    </a:ext>
                  </a:extLst>
                </a:gridCol>
                <a:gridCol w="3626742">
                  <a:extLst>
                    <a:ext uri="{9D8B030D-6E8A-4147-A177-3AD203B41FA5}">
                      <a16:colId xmlns:a16="http://schemas.microsoft.com/office/drawing/2014/main" val="2766790389"/>
                    </a:ext>
                  </a:extLst>
                </a:gridCol>
              </a:tblGrid>
              <a:tr h="437678">
                <a:tc>
                  <a:txBody>
                    <a:bodyPr/>
                    <a:lstStyle/>
                    <a:p>
                      <a:endParaRPr lang="de-DE" dirty="0"/>
                    </a:p>
                  </a:txBody>
                  <a:tcPr/>
                </a:tc>
                <a:tc>
                  <a:txBody>
                    <a:bodyPr/>
                    <a:lstStyle/>
                    <a:p>
                      <a:endParaRPr lang="de-DE"/>
                    </a:p>
                  </a:txBody>
                  <a:tcPr/>
                </a:tc>
                <a:tc>
                  <a:txBody>
                    <a:bodyPr/>
                    <a:lstStyle/>
                    <a:p>
                      <a:r>
                        <a:rPr lang="de-DE" dirty="0"/>
                        <a:t>Ordnen Sie die Signaturen der Legende den Fotos zu. </a:t>
                      </a:r>
                    </a:p>
                  </a:txBody>
                  <a:tcPr/>
                </a:tc>
                <a:extLst>
                  <a:ext uri="{0D108BD9-81ED-4DB2-BD59-A6C34878D82A}">
                    <a16:rowId xmlns:a16="http://schemas.microsoft.com/office/drawing/2014/main" val="962243267"/>
                  </a:ext>
                </a:extLst>
              </a:tr>
              <a:tr h="250101">
                <a:tc>
                  <a:txBody>
                    <a:bodyPr/>
                    <a:lstStyle/>
                    <a:p>
                      <a:endParaRPr lang="de-DE" dirty="0"/>
                    </a:p>
                  </a:txBody>
                  <a:tcPr/>
                </a:tc>
                <a:tc>
                  <a:txBody>
                    <a:bodyPr/>
                    <a:lstStyle/>
                    <a:p>
                      <a:endParaRPr lang="de-DE" dirty="0"/>
                    </a:p>
                  </a:txBody>
                  <a:tcPr/>
                </a:tc>
                <a:tc>
                  <a:txBody>
                    <a:bodyPr/>
                    <a:lstStyle/>
                    <a:p>
                      <a:r>
                        <a:rPr lang="de-DE" sz="1200" dirty="0"/>
                        <a:t>Siehe auch:</a:t>
                      </a:r>
                    </a:p>
                    <a:p>
                      <a:r>
                        <a:rPr lang="de-DE" sz="1200" dirty="0">
                          <a:hlinkClick r:id="rId2"/>
                        </a:rPr>
                        <a:t>https://wasser-fuer-kenia.de/dachregenfang/</a:t>
                      </a:r>
                      <a:endParaRPr lang="de-DE" sz="1200" dirty="0"/>
                    </a:p>
                    <a:p>
                      <a:r>
                        <a:rPr lang="de-DE" sz="1200" dirty="0">
                          <a:hlinkClick r:id="rId3"/>
                        </a:rPr>
                        <a:t>https://wasser-fuer-kenia.de/farm-ponds/</a:t>
                      </a:r>
                      <a:endParaRPr lang="de-DE" sz="1200" dirty="0"/>
                    </a:p>
                    <a:p>
                      <a:r>
                        <a:rPr lang="de-DE" sz="1200" dirty="0">
                          <a:hlinkClick r:id="rId4"/>
                        </a:rPr>
                        <a:t>https://wasser-fuer-kenia.de/sanddaemme/</a:t>
                      </a:r>
                      <a:endParaRPr lang="de-DE" sz="1200" dirty="0"/>
                    </a:p>
                  </a:txBody>
                  <a:tcPr/>
                </a:tc>
                <a:extLst>
                  <a:ext uri="{0D108BD9-81ED-4DB2-BD59-A6C34878D82A}">
                    <a16:rowId xmlns:a16="http://schemas.microsoft.com/office/drawing/2014/main" val="1365307999"/>
                  </a:ext>
                </a:extLst>
              </a:tr>
            </a:tbl>
          </a:graphicData>
        </a:graphic>
      </p:graphicFrame>
      <p:graphicFrame>
        <p:nvGraphicFramePr>
          <p:cNvPr id="9" name="Tabelle 9">
            <a:extLst>
              <a:ext uri="{FF2B5EF4-FFF2-40B4-BE49-F238E27FC236}">
                <a16:creationId xmlns:a16="http://schemas.microsoft.com/office/drawing/2014/main" id="{308CCB76-DA3A-4BC9-B4F4-EF53015CBE61}"/>
              </a:ext>
            </a:extLst>
          </p:cNvPr>
          <p:cNvGraphicFramePr>
            <a:graphicFrameLocks noGrp="1"/>
          </p:cNvGraphicFramePr>
          <p:nvPr>
            <p:extLst>
              <p:ext uri="{D42A27DB-BD31-4B8C-83A1-F6EECF244321}">
                <p14:modId xmlns:p14="http://schemas.microsoft.com/office/powerpoint/2010/main" val="609034134"/>
              </p:ext>
            </p:extLst>
          </p:nvPr>
        </p:nvGraphicFramePr>
        <p:xfrm>
          <a:off x="5349241" y="719666"/>
          <a:ext cx="1444752" cy="741680"/>
        </p:xfrm>
        <a:graphic>
          <a:graphicData uri="http://schemas.openxmlformats.org/drawingml/2006/table">
            <a:tbl>
              <a:tblPr firstRow="1" bandRow="1">
                <a:tableStyleId>{5C22544A-7EE6-4342-B048-85BDC9FD1C3A}</a:tableStyleId>
              </a:tblPr>
              <a:tblGrid>
                <a:gridCol w="481584">
                  <a:extLst>
                    <a:ext uri="{9D8B030D-6E8A-4147-A177-3AD203B41FA5}">
                      <a16:colId xmlns:a16="http://schemas.microsoft.com/office/drawing/2014/main" val="745630794"/>
                    </a:ext>
                  </a:extLst>
                </a:gridCol>
                <a:gridCol w="481584">
                  <a:extLst>
                    <a:ext uri="{9D8B030D-6E8A-4147-A177-3AD203B41FA5}">
                      <a16:colId xmlns:a16="http://schemas.microsoft.com/office/drawing/2014/main" val="766211289"/>
                    </a:ext>
                  </a:extLst>
                </a:gridCol>
                <a:gridCol w="481584">
                  <a:extLst>
                    <a:ext uri="{9D8B030D-6E8A-4147-A177-3AD203B41FA5}">
                      <a16:colId xmlns:a16="http://schemas.microsoft.com/office/drawing/2014/main" val="1364779329"/>
                    </a:ext>
                  </a:extLst>
                </a:gridCol>
              </a:tblGrid>
              <a:tr h="370840">
                <a:tc>
                  <a:txBody>
                    <a:bodyPr/>
                    <a:lstStyle/>
                    <a:p>
                      <a:endParaRPr lang="de-DE" dirty="0"/>
                    </a:p>
                  </a:txBody>
                  <a:tcPr/>
                </a:tc>
                <a:tc>
                  <a:txBody>
                    <a:bodyPr/>
                    <a:lstStyle/>
                    <a:p>
                      <a:endParaRPr lang="de-DE" dirty="0"/>
                    </a:p>
                  </a:txBody>
                  <a:tcPr/>
                </a:tc>
                <a:tc>
                  <a:txBody>
                    <a:bodyPr/>
                    <a:lstStyle/>
                    <a:p>
                      <a:endParaRPr lang="de-DE"/>
                    </a:p>
                  </a:txBody>
                  <a:tcPr/>
                </a:tc>
                <a:extLst>
                  <a:ext uri="{0D108BD9-81ED-4DB2-BD59-A6C34878D82A}">
                    <a16:rowId xmlns:a16="http://schemas.microsoft.com/office/drawing/2014/main" val="963705325"/>
                  </a:ext>
                </a:extLst>
              </a:tr>
              <a:tr h="370840">
                <a:tc>
                  <a:txBody>
                    <a:bodyPr/>
                    <a:lstStyle/>
                    <a:p>
                      <a:endParaRPr lang="de-DE"/>
                    </a:p>
                  </a:txBody>
                  <a:tcPr/>
                </a:tc>
                <a:tc>
                  <a:txBody>
                    <a:bodyPr/>
                    <a:lstStyle/>
                    <a:p>
                      <a:endParaRPr lang="de-DE"/>
                    </a:p>
                  </a:txBody>
                  <a:tcPr/>
                </a:tc>
                <a:tc>
                  <a:txBody>
                    <a:bodyPr/>
                    <a:lstStyle/>
                    <a:p>
                      <a:endParaRPr lang="de-DE" dirty="0"/>
                    </a:p>
                  </a:txBody>
                  <a:tcPr/>
                </a:tc>
                <a:extLst>
                  <a:ext uri="{0D108BD9-81ED-4DB2-BD59-A6C34878D82A}">
                    <a16:rowId xmlns:a16="http://schemas.microsoft.com/office/drawing/2014/main" val="1356864814"/>
                  </a:ext>
                </a:extLst>
              </a:tr>
            </a:tbl>
          </a:graphicData>
        </a:graphic>
      </p:graphicFrame>
      <p:pic>
        <p:nvPicPr>
          <p:cNvPr id="24" name="Grafik 23" descr="Ein Bild, das Text enthält.&#10;&#10;Automatisch generierte Beschreibung">
            <a:extLst>
              <a:ext uri="{FF2B5EF4-FFF2-40B4-BE49-F238E27FC236}">
                <a16:creationId xmlns:a16="http://schemas.microsoft.com/office/drawing/2014/main" id="{BCF1E914-D483-4107-8277-4C9CD9CE92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2790" y="1832538"/>
            <a:ext cx="3124200" cy="3928182"/>
          </a:xfrm>
          <a:prstGeom prst="rect">
            <a:avLst/>
          </a:prstGeom>
        </p:spPr>
      </p:pic>
      <p:pic>
        <p:nvPicPr>
          <p:cNvPr id="3" name="Grafik 2" descr="Ein Bild, das draußen, Straße, Bus, Schild enthält.&#10;&#10;Automatisch generierte Beschreibung">
            <a:extLst>
              <a:ext uri="{FF2B5EF4-FFF2-40B4-BE49-F238E27FC236}">
                <a16:creationId xmlns:a16="http://schemas.microsoft.com/office/drawing/2014/main" id="{158A5536-0962-4D8B-815F-51F79A311C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45692" y="451569"/>
            <a:ext cx="2764877" cy="1872276"/>
          </a:xfrm>
          <a:prstGeom prst="rect">
            <a:avLst/>
          </a:prstGeom>
        </p:spPr>
      </p:pic>
      <p:pic>
        <p:nvPicPr>
          <p:cNvPr id="8" name="Grafik 7" descr="Ein Bild, das draußen, Gras, Wasser, Schmutz enthält.&#10;&#10;Automatisch generierte Beschreibung">
            <a:extLst>
              <a:ext uri="{FF2B5EF4-FFF2-40B4-BE49-F238E27FC236}">
                <a16:creationId xmlns:a16="http://schemas.microsoft.com/office/drawing/2014/main" id="{E0843000-0EE8-4DE4-B55B-BA0AD65C88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10000" y="451570"/>
            <a:ext cx="2808414" cy="1872276"/>
          </a:xfrm>
          <a:prstGeom prst="rect">
            <a:avLst/>
          </a:prstGeom>
        </p:spPr>
      </p:pic>
      <p:pic>
        <p:nvPicPr>
          <p:cNvPr id="11" name="Grafik 10" descr="Ein Bild, das draußen, Gras, Baum, Hügel enthält.&#10;&#10;Automatisch generierte Beschreibung">
            <a:extLst>
              <a:ext uri="{FF2B5EF4-FFF2-40B4-BE49-F238E27FC236}">
                <a16:creationId xmlns:a16="http://schemas.microsoft.com/office/drawing/2014/main" id="{E978B139-7DDE-41F9-9516-4785EB65D4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82722" y="2374245"/>
            <a:ext cx="2862970" cy="1827266"/>
          </a:xfrm>
          <a:prstGeom prst="rect">
            <a:avLst/>
          </a:prstGeom>
        </p:spPr>
      </p:pic>
      <p:pic>
        <p:nvPicPr>
          <p:cNvPr id="15" name="Grafik 14" descr="Ein Bild, das draußen, Gras, Schmutz, gehen enthält.&#10;&#10;Automatisch generierte Beschreibung">
            <a:extLst>
              <a:ext uri="{FF2B5EF4-FFF2-40B4-BE49-F238E27FC236}">
                <a16:creationId xmlns:a16="http://schemas.microsoft.com/office/drawing/2014/main" id="{9FA93DD5-8B38-4F5B-B41F-874456C4888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11306" y="2323845"/>
            <a:ext cx="3027185" cy="2016781"/>
          </a:xfrm>
          <a:prstGeom prst="rect">
            <a:avLst/>
          </a:prstGeom>
        </p:spPr>
      </p:pic>
      <p:pic>
        <p:nvPicPr>
          <p:cNvPr id="19" name="Grafik 18" descr="Ein Bild, das draußen, Gras, Boot, klein enthält.&#10;&#10;Automatisch generierte Beschreibung">
            <a:extLst>
              <a:ext uri="{FF2B5EF4-FFF2-40B4-BE49-F238E27FC236}">
                <a16:creationId xmlns:a16="http://schemas.microsoft.com/office/drawing/2014/main" id="{6F6C749E-F5A7-421F-B101-C2CF1FD0A1A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71894" y="4190966"/>
            <a:ext cx="3266597" cy="1839020"/>
          </a:xfrm>
          <a:prstGeom prst="rect">
            <a:avLst/>
          </a:prstGeom>
        </p:spPr>
      </p:pic>
      <p:pic>
        <p:nvPicPr>
          <p:cNvPr id="23" name="Grafik 22" descr="Ein Bild, das Person, drinnen, Tisch, Mann enthält.&#10;&#10;Automatisch generierte Beschreibung">
            <a:extLst>
              <a:ext uri="{FF2B5EF4-FFF2-40B4-BE49-F238E27FC236}">
                <a16:creationId xmlns:a16="http://schemas.microsoft.com/office/drawing/2014/main" id="{8A76964B-0EE5-474E-9E98-D651F597908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66133" y="4190966"/>
            <a:ext cx="2645173" cy="1859212"/>
          </a:xfrm>
          <a:prstGeom prst="rect">
            <a:avLst/>
          </a:prstGeom>
        </p:spPr>
      </p:pic>
    </p:spTree>
    <p:extLst>
      <p:ext uri="{BB962C8B-B14F-4D97-AF65-F5344CB8AC3E}">
        <p14:creationId xmlns:p14="http://schemas.microsoft.com/office/powerpoint/2010/main" val="2856268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Hydrant enthält.&#10;&#10;Automatisch generierte Beschreibung">
            <a:extLst>
              <a:ext uri="{FF2B5EF4-FFF2-40B4-BE49-F238E27FC236}">
                <a16:creationId xmlns:a16="http://schemas.microsoft.com/office/drawing/2014/main" id="{16B5CBA0-C23D-41F4-9B83-985C1D28B3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223" y="333375"/>
            <a:ext cx="4471177" cy="5824178"/>
          </a:xfrm>
          <a:prstGeom prst="rect">
            <a:avLst/>
          </a:prstGeom>
        </p:spPr>
      </p:pic>
      <p:sp>
        <p:nvSpPr>
          <p:cNvPr id="4" name="Rechteck 3">
            <a:extLst>
              <a:ext uri="{FF2B5EF4-FFF2-40B4-BE49-F238E27FC236}">
                <a16:creationId xmlns:a16="http://schemas.microsoft.com/office/drawing/2014/main" id="{5E69F3F5-1AAB-4B3D-B0A1-8AFC18E9C576}"/>
              </a:ext>
            </a:extLst>
          </p:cNvPr>
          <p:cNvSpPr/>
          <p:nvPr/>
        </p:nvSpPr>
        <p:spPr>
          <a:xfrm>
            <a:off x="5642043" y="333375"/>
            <a:ext cx="5719863" cy="5764014"/>
          </a:xfrm>
          <a:prstGeom prst="rect">
            <a:avLst/>
          </a:prstGeom>
        </p:spPr>
        <p:txBody>
          <a:bodyPr wrap="square">
            <a:spAutoFit/>
          </a:bodyPr>
          <a:lstStyle/>
          <a:p>
            <a:pPr>
              <a:lnSpc>
                <a:spcPct val="107000"/>
              </a:lnSpc>
              <a:spcAft>
                <a:spcPts val="800"/>
              </a:spcAft>
            </a:pPr>
            <a:r>
              <a:rPr lang="de-DE" b="1" dirty="0">
                <a:highlight>
                  <a:srgbClr val="FFFF00"/>
                </a:highlight>
              </a:rPr>
              <a:t>Schritt 2: Kartenlesen: Wo sind die Objekte?  Wie viele sind es?  Wie sind sie verteilt?</a:t>
            </a:r>
          </a:p>
          <a:p>
            <a:pPr>
              <a:lnSpc>
                <a:spcPct val="107000"/>
              </a:lnSpc>
              <a:spcAft>
                <a:spcPts val="800"/>
              </a:spcAft>
            </a:pPr>
            <a:r>
              <a:rPr lang="de-DE" b="1" dirty="0">
                <a:highlight>
                  <a:srgbClr val="FFFF00"/>
                </a:highlight>
              </a:rPr>
              <a:t>Flächensignaturen: Welche? Anordnung?</a:t>
            </a:r>
          </a:p>
          <a:p>
            <a:pPr>
              <a:lnSpc>
                <a:spcPct val="107000"/>
              </a:lnSpc>
              <a:spcAft>
                <a:spcPts val="800"/>
              </a:spcAft>
            </a:pPr>
            <a:endParaRPr lang="de-DE" b="1" dirty="0">
              <a:highlight>
                <a:srgbClr val="FFFF00"/>
              </a:highlight>
            </a:endParaRPr>
          </a:p>
          <a:p>
            <a:pPr>
              <a:lnSpc>
                <a:spcPct val="107000"/>
              </a:lnSpc>
              <a:spcAft>
                <a:spcPts val="800"/>
              </a:spcAft>
            </a:pPr>
            <a:endParaRPr lang="de-DE" b="1" dirty="0">
              <a:highlight>
                <a:srgbClr val="FFFF00"/>
              </a:highlight>
            </a:endParaRPr>
          </a:p>
          <a:p>
            <a:pPr>
              <a:lnSpc>
                <a:spcPct val="107000"/>
              </a:lnSpc>
              <a:spcAft>
                <a:spcPts val="800"/>
              </a:spcAft>
            </a:pPr>
            <a:endParaRPr lang="de-DE" b="1" dirty="0">
              <a:highlight>
                <a:srgbClr val="FFFF00"/>
              </a:highlight>
            </a:endParaRPr>
          </a:p>
          <a:p>
            <a:pPr>
              <a:lnSpc>
                <a:spcPct val="107000"/>
              </a:lnSpc>
              <a:spcAft>
                <a:spcPts val="800"/>
              </a:spcAft>
            </a:pPr>
            <a:endParaRPr lang="de-DE" b="1" dirty="0">
              <a:highlight>
                <a:srgbClr val="FFFF00"/>
              </a:highlight>
            </a:endParaRPr>
          </a:p>
          <a:p>
            <a:pPr>
              <a:lnSpc>
                <a:spcPct val="107000"/>
              </a:lnSpc>
              <a:spcAft>
                <a:spcPts val="800"/>
              </a:spcAft>
            </a:pPr>
            <a:endParaRPr lang="de-DE" b="1" dirty="0">
              <a:highlight>
                <a:srgbClr val="FFFF00"/>
              </a:highlight>
            </a:endParaRPr>
          </a:p>
          <a:p>
            <a:pPr>
              <a:lnSpc>
                <a:spcPct val="107000"/>
              </a:lnSpc>
              <a:spcAft>
                <a:spcPts val="800"/>
              </a:spcAft>
            </a:pPr>
            <a:endParaRPr lang="de-DE" b="1" dirty="0">
              <a:highlight>
                <a:srgbClr val="FFFF00"/>
              </a:highlight>
            </a:endParaRPr>
          </a:p>
          <a:p>
            <a:pPr>
              <a:lnSpc>
                <a:spcPct val="107000"/>
              </a:lnSpc>
              <a:spcAft>
                <a:spcPts val="800"/>
              </a:spcAft>
            </a:pPr>
            <a:r>
              <a:rPr lang="de-DE" b="1" dirty="0">
                <a:highlight>
                  <a:srgbClr val="00FFFF"/>
                </a:highlight>
              </a:rPr>
              <a:t>Liniensignaturen: Welche? Anordnung?</a:t>
            </a:r>
          </a:p>
          <a:p>
            <a:pPr>
              <a:lnSpc>
                <a:spcPct val="107000"/>
              </a:lnSpc>
              <a:spcAft>
                <a:spcPts val="800"/>
              </a:spcAft>
            </a:pPr>
            <a:endParaRPr lang="de-DE" b="1" dirty="0">
              <a:highlight>
                <a:srgbClr val="00FFFF"/>
              </a:highlight>
            </a:endParaRPr>
          </a:p>
          <a:p>
            <a:pPr>
              <a:lnSpc>
                <a:spcPct val="107000"/>
              </a:lnSpc>
              <a:spcAft>
                <a:spcPts val="800"/>
              </a:spcAft>
            </a:pPr>
            <a:endParaRPr lang="de-DE" b="1" dirty="0">
              <a:highlight>
                <a:srgbClr val="00FFFF"/>
              </a:highlight>
            </a:endParaRPr>
          </a:p>
          <a:p>
            <a:pPr>
              <a:lnSpc>
                <a:spcPct val="107000"/>
              </a:lnSpc>
              <a:spcAft>
                <a:spcPts val="800"/>
              </a:spcAft>
            </a:pPr>
            <a:endParaRPr lang="de-DE" b="1" dirty="0">
              <a:highlight>
                <a:srgbClr val="00FFFF"/>
              </a:highlight>
            </a:endParaRPr>
          </a:p>
          <a:p>
            <a:pPr>
              <a:lnSpc>
                <a:spcPct val="107000"/>
              </a:lnSpc>
              <a:spcAft>
                <a:spcPts val="800"/>
              </a:spcAft>
            </a:pPr>
            <a:r>
              <a:rPr lang="de-DE" b="1" dirty="0">
                <a:highlight>
                  <a:srgbClr val="00FF00"/>
                </a:highlight>
              </a:rPr>
              <a:t>Punktsignaturen: Welche? Anordnung?</a:t>
            </a:r>
            <a:endParaRPr lang="de-DE" dirty="0">
              <a:highlight>
                <a:srgbClr val="00FF00"/>
              </a:highlight>
            </a:endParaRPr>
          </a:p>
          <a:p>
            <a:pPr>
              <a:lnSpc>
                <a:spcPct val="107000"/>
              </a:lnSpc>
              <a:spcAft>
                <a:spcPts val="800"/>
              </a:spcAft>
            </a:pP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951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8A6945-850B-4A20-A14C-B74C1889E13F}"/>
              </a:ext>
            </a:extLst>
          </p:cNvPr>
          <p:cNvSpPr>
            <a:spLocks noGrp="1"/>
          </p:cNvSpPr>
          <p:nvPr>
            <p:ph type="title"/>
          </p:nvPr>
        </p:nvSpPr>
        <p:spPr>
          <a:xfrm>
            <a:off x="1097280" y="286603"/>
            <a:ext cx="10058400" cy="946579"/>
          </a:xfrm>
        </p:spPr>
        <p:txBody>
          <a:bodyPr>
            <a:normAutofit/>
          </a:bodyPr>
          <a:lstStyle/>
          <a:p>
            <a:r>
              <a:rPr lang="de-DE" sz="2000" b="1" dirty="0">
                <a:highlight>
                  <a:srgbClr val="FFFF00"/>
                </a:highlight>
              </a:rPr>
              <a:t>                                                                             Schritt 2: Kartenlesen: Wo sind die Objekte? </a:t>
            </a:r>
            <a:br>
              <a:rPr lang="de-DE" sz="2000" b="1" dirty="0">
                <a:highlight>
                  <a:srgbClr val="FFFF00"/>
                </a:highlight>
              </a:rPr>
            </a:br>
            <a:r>
              <a:rPr lang="de-DE" sz="2000" b="1" dirty="0">
                <a:highlight>
                  <a:srgbClr val="FFFF00"/>
                </a:highlight>
              </a:rPr>
              <a:t>                                                                             Wie viele sind es? Wie sind sie verteilt?</a:t>
            </a:r>
            <a:br>
              <a:rPr lang="de-DE" sz="2000" dirty="0">
                <a:highlight>
                  <a:srgbClr val="FFFF00"/>
                </a:highlight>
              </a:rPr>
            </a:br>
            <a:endParaRPr lang="de-DE" sz="2000" dirty="0">
              <a:highlight>
                <a:srgbClr val="FFFF00"/>
              </a:highlight>
            </a:endParaRPr>
          </a:p>
        </p:txBody>
      </p:sp>
      <p:sp>
        <p:nvSpPr>
          <p:cNvPr id="3" name="Textplatzhalter 2">
            <a:extLst>
              <a:ext uri="{FF2B5EF4-FFF2-40B4-BE49-F238E27FC236}">
                <a16:creationId xmlns:a16="http://schemas.microsoft.com/office/drawing/2014/main" id="{AD4296D7-9F8F-4F34-AA62-54B2DFA867F9}"/>
              </a:ext>
            </a:extLst>
          </p:cNvPr>
          <p:cNvSpPr>
            <a:spLocks noGrp="1"/>
          </p:cNvSpPr>
          <p:nvPr>
            <p:ph type="body" idx="1"/>
          </p:nvPr>
        </p:nvSpPr>
        <p:spPr>
          <a:xfrm>
            <a:off x="1304692" y="2057400"/>
            <a:ext cx="4192479" cy="3900880"/>
          </a:xfrm>
        </p:spPr>
        <p:txBody>
          <a:bodyPr>
            <a:normAutofit/>
          </a:bodyPr>
          <a:lstStyle/>
          <a:p>
            <a:endParaRPr lang="de-DE" dirty="0"/>
          </a:p>
        </p:txBody>
      </p:sp>
      <p:sp>
        <p:nvSpPr>
          <p:cNvPr id="4" name="Inhaltsplatzhalter 3">
            <a:extLst>
              <a:ext uri="{FF2B5EF4-FFF2-40B4-BE49-F238E27FC236}">
                <a16:creationId xmlns:a16="http://schemas.microsoft.com/office/drawing/2014/main" id="{90E35CEE-B7DB-456D-99D5-CFB902C1E778}"/>
              </a:ext>
            </a:extLst>
          </p:cNvPr>
          <p:cNvSpPr>
            <a:spLocks noGrp="1"/>
          </p:cNvSpPr>
          <p:nvPr>
            <p:ph sz="half" idx="2"/>
          </p:nvPr>
        </p:nvSpPr>
        <p:spPr>
          <a:xfrm>
            <a:off x="1097280" y="2793682"/>
            <a:ext cx="4639736" cy="3075413"/>
          </a:xfrm>
        </p:spPr>
        <p:txBody>
          <a:bodyPr>
            <a:normAutofit/>
          </a:bodyPr>
          <a:lstStyle/>
          <a:p>
            <a:pPr marL="0" indent="0">
              <a:buNone/>
            </a:pPr>
            <a:endParaRPr lang="de-DE" sz="1600" dirty="0"/>
          </a:p>
          <a:p>
            <a:endParaRPr lang="de-DE" dirty="0"/>
          </a:p>
        </p:txBody>
      </p:sp>
      <p:sp>
        <p:nvSpPr>
          <p:cNvPr id="5" name="Textplatzhalter 4">
            <a:extLst>
              <a:ext uri="{FF2B5EF4-FFF2-40B4-BE49-F238E27FC236}">
                <a16:creationId xmlns:a16="http://schemas.microsoft.com/office/drawing/2014/main" id="{9ED5E4C0-768D-4433-A23C-8509F2A4BDE1}"/>
              </a:ext>
            </a:extLst>
          </p:cNvPr>
          <p:cNvSpPr>
            <a:spLocks noGrp="1"/>
          </p:cNvSpPr>
          <p:nvPr>
            <p:ph type="body" sz="quarter" idx="3"/>
          </p:nvPr>
        </p:nvSpPr>
        <p:spPr>
          <a:xfrm>
            <a:off x="6515944" y="1918010"/>
            <a:ext cx="4639736" cy="422518"/>
          </a:xfrm>
        </p:spPr>
        <p:txBody>
          <a:bodyPr>
            <a:noAutofit/>
          </a:bodyPr>
          <a:lstStyle/>
          <a:p>
            <a:r>
              <a:rPr lang="de-DE" sz="1400" b="1" dirty="0"/>
              <a:t>Das Satellitenbild zeigt die Kulturlandschaft</a:t>
            </a:r>
          </a:p>
        </p:txBody>
      </p:sp>
      <p:sp>
        <p:nvSpPr>
          <p:cNvPr id="6" name="Inhaltsplatzhalter 5">
            <a:extLst>
              <a:ext uri="{FF2B5EF4-FFF2-40B4-BE49-F238E27FC236}">
                <a16:creationId xmlns:a16="http://schemas.microsoft.com/office/drawing/2014/main" id="{072B6221-A862-4A0F-90C6-F1FCFBFD78B5}"/>
              </a:ext>
            </a:extLst>
          </p:cNvPr>
          <p:cNvSpPr>
            <a:spLocks noGrp="1"/>
          </p:cNvSpPr>
          <p:nvPr>
            <p:ph sz="quarter" idx="4"/>
          </p:nvPr>
        </p:nvSpPr>
        <p:spPr>
          <a:xfrm>
            <a:off x="6515944" y="2340528"/>
            <a:ext cx="4639736" cy="3617751"/>
          </a:xfrm>
        </p:spPr>
        <p:txBody>
          <a:bodyPr>
            <a:noAutofit/>
          </a:bodyPr>
          <a:lstStyle/>
          <a:p>
            <a:pPr>
              <a:lnSpc>
                <a:spcPct val="150000"/>
              </a:lnSpc>
            </a:pPr>
            <a:r>
              <a:rPr lang="de-DE" sz="1400" b="1" dirty="0">
                <a:highlight>
                  <a:srgbClr val="FFFF00"/>
                </a:highlight>
              </a:rPr>
              <a:t>FLÄCHENSIGNATUREN</a:t>
            </a:r>
            <a:r>
              <a:rPr lang="de-DE" sz="1400" b="1" dirty="0"/>
              <a:t>: Ein unregelmäßiges Mosaik aus:</a:t>
            </a:r>
          </a:p>
          <a:p>
            <a:pPr>
              <a:lnSpc>
                <a:spcPct val="100000"/>
              </a:lnSpc>
              <a:buFont typeface="Courier New" panose="02070309020205020404" pitchFamily="49" charset="0"/>
              <a:buChar char="o"/>
            </a:pPr>
            <a:r>
              <a:rPr lang="de-DE" sz="1400" b="1" dirty="0"/>
              <a:t>Terrassierten Feldern</a:t>
            </a:r>
          </a:p>
          <a:p>
            <a:pPr>
              <a:lnSpc>
                <a:spcPct val="150000"/>
              </a:lnSpc>
              <a:buFont typeface="Courier New" panose="02070309020205020404" pitchFamily="49" charset="0"/>
              <a:buChar char="o"/>
            </a:pPr>
            <a:r>
              <a:rPr lang="de-DE" sz="1400" b="1" dirty="0"/>
              <a:t>Lockerem Buschwald als Weide</a:t>
            </a:r>
          </a:p>
          <a:p>
            <a:pPr>
              <a:lnSpc>
                <a:spcPct val="150000"/>
              </a:lnSpc>
              <a:buFont typeface="Courier New" panose="02070309020205020404" pitchFamily="49" charset="0"/>
              <a:buChar char="o"/>
            </a:pPr>
            <a:r>
              <a:rPr lang="de-DE" sz="1400" b="1" dirty="0"/>
              <a:t>Waldresten</a:t>
            </a:r>
          </a:p>
          <a:p>
            <a:pPr marL="0" indent="0">
              <a:lnSpc>
                <a:spcPct val="150000"/>
              </a:lnSpc>
              <a:buNone/>
            </a:pPr>
            <a:r>
              <a:rPr lang="de-DE" sz="1400" b="1" dirty="0">
                <a:highlight>
                  <a:srgbClr val="00FFFF"/>
                </a:highlight>
              </a:rPr>
              <a:t>LINIENSIGNATUREN</a:t>
            </a:r>
            <a:r>
              <a:rPr lang="de-DE" sz="1400" b="1" dirty="0"/>
              <a:t>: Hecken grenzen Ackerland von Weideland ab. Eine nicht-asphaltierte Straße durchzieht das Gebiet.</a:t>
            </a:r>
          </a:p>
          <a:p>
            <a:pPr marL="0" indent="0">
              <a:lnSpc>
                <a:spcPct val="150000"/>
              </a:lnSpc>
              <a:buNone/>
            </a:pPr>
            <a:r>
              <a:rPr lang="de-DE" sz="1400" b="1" dirty="0">
                <a:highlight>
                  <a:srgbClr val="00FF00"/>
                </a:highlight>
              </a:rPr>
              <a:t>PUNKTSIGNATUREN</a:t>
            </a:r>
            <a:r>
              <a:rPr lang="de-DE" sz="1400" b="1" dirty="0"/>
              <a:t>: Sie zeigen die unregelmäßig verteilten 5 Einzelgehöfte</a:t>
            </a:r>
          </a:p>
        </p:txBody>
      </p:sp>
      <p:pic>
        <p:nvPicPr>
          <p:cNvPr id="10" name="Grafik 9" descr="Ein Bild, das Hydrant enthält.&#10;&#10;Automatisch generierte Beschreibung">
            <a:extLst>
              <a:ext uri="{FF2B5EF4-FFF2-40B4-BE49-F238E27FC236}">
                <a16:creationId xmlns:a16="http://schemas.microsoft.com/office/drawing/2014/main" id="{1D5BB36B-4638-471F-8967-B36BCB0C7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943" y="386738"/>
            <a:ext cx="4277229" cy="5571541"/>
          </a:xfrm>
          <a:prstGeom prst="rect">
            <a:avLst/>
          </a:prstGeom>
        </p:spPr>
      </p:pic>
      <p:cxnSp>
        <p:nvCxnSpPr>
          <p:cNvPr id="12" name="Gerade Verbindung mit Pfeil 11">
            <a:extLst>
              <a:ext uri="{FF2B5EF4-FFF2-40B4-BE49-F238E27FC236}">
                <a16:creationId xmlns:a16="http://schemas.microsoft.com/office/drawing/2014/main" id="{DF9FF522-B5F1-4ABB-A7ED-D2D0D0AEE617}"/>
              </a:ext>
            </a:extLst>
          </p:cNvPr>
          <p:cNvCxnSpPr/>
          <p:nvPr/>
        </p:nvCxnSpPr>
        <p:spPr>
          <a:xfrm flipH="1" flipV="1">
            <a:off x="4169664" y="2203704"/>
            <a:ext cx="2346280" cy="80467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Gerade Verbindung mit Pfeil 13">
            <a:extLst>
              <a:ext uri="{FF2B5EF4-FFF2-40B4-BE49-F238E27FC236}">
                <a16:creationId xmlns:a16="http://schemas.microsoft.com/office/drawing/2014/main" id="{814BE978-6374-4ABB-81B4-E1CD80CDB248}"/>
              </a:ext>
            </a:extLst>
          </p:cNvPr>
          <p:cNvCxnSpPr/>
          <p:nvPr/>
        </p:nvCxnSpPr>
        <p:spPr>
          <a:xfrm flipH="1" flipV="1">
            <a:off x="5212080" y="2926080"/>
            <a:ext cx="1303864" cy="50292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Gerade Verbindung mit Pfeil 15">
            <a:extLst>
              <a:ext uri="{FF2B5EF4-FFF2-40B4-BE49-F238E27FC236}">
                <a16:creationId xmlns:a16="http://schemas.microsoft.com/office/drawing/2014/main" id="{86C99D48-56C5-476F-A4E6-0DD34937FE65}"/>
              </a:ext>
            </a:extLst>
          </p:cNvPr>
          <p:cNvCxnSpPr>
            <a:cxnSpLocks/>
          </p:cNvCxnSpPr>
          <p:nvPr/>
        </p:nvCxnSpPr>
        <p:spPr>
          <a:xfrm flipH="1" flipV="1">
            <a:off x="3639312" y="3008376"/>
            <a:ext cx="2876632" cy="96926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 name="Gerade Verbindung mit Pfeil 20">
            <a:extLst>
              <a:ext uri="{FF2B5EF4-FFF2-40B4-BE49-F238E27FC236}">
                <a16:creationId xmlns:a16="http://schemas.microsoft.com/office/drawing/2014/main" id="{AB43ED23-3ED3-4030-8D38-B1F83AFD5143}"/>
              </a:ext>
            </a:extLst>
          </p:cNvPr>
          <p:cNvCxnSpPr/>
          <p:nvPr/>
        </p:nvCxnSpPr>
        <p:spPr>
          <a:xfrm flipH="1">
            <a:off x="3209544" y="4562856"/>
            <a:ext cx="52852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Gerade Verbindung mit Pfeil 22">
            <a:extLst>
              <a:ext uri="{FF2B5EF4-FFF2-40B4-BE49-F238E27FC236}">
                <a16:creationId xmlns:a16="http://schemas.microsoft.com/office/drawing/2014/main" id="{60789374-7E30-4B90-BA7C-2CF33F3F7080}"/>
              </a:ext>
            </a:extLst>
          </p:cNvPr>
          <p:cNvCxnSpPr/>
          <p:nvPr/>
        </p:nvCxnSpPr>
        <p:spPr>
          <a:xfrm flipH="1" flipV="1">
            <a:off x="2350008" y="4700016"/>
            <a:ext cx="5458968" cy="2560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Gerade Verbindung mit Pfeil 24">
            <a:extLst>
              <a:ext uri="{FF2B5EF4-FFF2-40B4-BE49-F238E27FC236}">
                <a16:creationId xmlns:a16="http://schemas.microsoft.com/office/drawing/2014/main" id="{E47038E9-C51D-4399-9B10-A8EC0E69B428}"/>
              </a:ext>
            </a:extLst>
          </p:cNvPr>
          <p:cNvCxnSpPr/>
          <p:nvPr/>
        </p:nvCxnSpPr>
        <p:spPr>
          <a:xfrm flipH="1" flipV="1">
            <a:off x="3639312" y="5385816"/>
            <a:ext cx="2788920" cy="483279"/>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27" name="Gerade Verbindung mit Pfeil 26">
            <a:extLst>
              <a:ext uri="{FF2B5EF4-FFF2-40B4-BE49-F238E27FC236}">
                <a16:creationId xmlns:a16="http://schemas.microsoft.com/office/drawing/2014/main" id="{D3A1890D-F68B-4C4C-B64C-AF28753E7CBC}"/>
              </a:ext>
            </a:extLst>
          </p:cNvPr>
          <p:cNvCxnSpPr/>
          <p:nvPr/>
        </p:nvCxnSpPr>
        <p:spPr>
          <a:xfrm flipH="1" flipV="1">
            <a:off x="3785616" y="1335024"/>
            <a:ext cx="2816352" cy="16733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73246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49CF0-4D0B-4D97-AB59-087632517565}"/>
              </a:ext>
            </a:extLst>
          </p:cNvPr>
          <p:cNvSpPr>
            <a:spLocks noGrp="1"/>
          </p:cNvSpPr>
          <p:nvPr>
            <p:ph type="title"/>
          </p:nvPr>
        </p:nvSpPr>
        <p:spPr>
          <a:xfrm>
            <a:off x="1097280" y="286603"/>
            <a:ext cx="10058400" cy="1084997"/>
          </a:xfrm>
        </p:spPr>
        <p:txBody>
          <a:bodyPr>
            <a:normAutofit/>
          </a:bodyPr>
          <a:lstStyle/>
          <a:p>
            <a:r>
              <a:rPr lang="de-DE" sz="2400" b="1" dirty="0">
                <a:highlight>
                  <a:srgbClr val="FFFF00"/>
                </a:highlight>
              </a:rPr>
              <a:t>Schritt 2: Kartenlesen: Wo sind die Objekte? Wie viele sind es? Wie sind sie verteilt?</a:t>
            </a:r>
            <a:br>
              <a:rPr lang="de-DE" sz="2400" b="1" dirty="0">
                <a:highlight>
                  <a:srgbClr val="FFFF00"/>
                </a:highlight>
              </a:rPr>
            </a:br>
            <a:r>
              <a:rPr lang="de-DE" sz="1600" dirty="0">
                <a:highlight>
                  <a:srgbClr val="00FFFF"/>
                </a:highlight>
              </a:rPr>
              <a:t>Liniensignaturen: Welche? Anordnung?</a:t>
            </a:r>
            <a:br>
              <a:rPr lang="de-DE" sz="1600" dirty="0">
                <a:highlight>
                  <a:srgbClr val="00FFFF"/>
                </a:highlight>
              </a:rPr>
            </a:br>
            <a:endParaRPr lang="de-DE" sz="1600" dirty="0">
              <a:highlight>
                <a:srgbClr val="00FFFF"/>
              </a:highlight>
            </a:endParaRPr>
          </a:p>
        </p:txBody>
      </p:sp>
      <p:pic>
        <p:nvPicPr>
          <p:cNvPr id="6" name="Inhaltsplatzhalter 5" descr="Ein Bild, das Text, Karte enthält.&#10;&#10;Automatisch generierte Beschreibung">
            <a:extLst>
              <a:ext uri="{FF2B5EF4-FFF2-40B4-BE49-F238E27FC236}">
                <a16:creationId xmlns:a16="http://schemas.microsoft.com/office/drawing/2014/main" id="{7ED39492-D14B-491A-9AE1-3FE570A465D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19725" y="1887166"/>
            <a:ext cx="5803254" cy="4221751"/>
          </a:xfrm>
        </p:spPr>
      </p:pic>
      <p:sp>
        <p:nvSpPr>
          <p:cNvPr id="4" name="Inhaltsplatzhalter 3">
            <a:extLst>
              <a:ext uri="{FF2B5EF4-FFF2-40B4-BE49-F238E27FC236}">
                <a16:creationId xmlns:a16="http://schemas.microsoft.com/office/drawing/2014/main" id="{CF892A77-CF6C-4A08-A7A5-8DA882944029}"/>
              </a:ext>
            </a:extLst>
          </p:cNvPr>
          <p:cNvSpPr>
            <a:spLocks noGrp="1"/>
          </p:cNvSpPr>
          <p:nvPr>
            <p:ph sz="half" idx="2"/>
          </p:nvPr>
        </p:nvSpPr>
        <p:spPr/>
        <p:txBody>
          <a:bodyPr>
            <a:normAutofit/>
          </a:bodyPr>
          <a:lstStyle/>
          <a:p>
            <a:r>
              <a:rPr lang="de-DE" sz="1400" dirty="0">
                <a:highlight>
                  <a:srgbClr val="00FF00"/>
                </a:highlight>
              </a:rPr>
              <a:t>Punktsignaturen: Welche? Anordnung? Welche Kombinationen?</a:t>
            </a:r>
          </a:p>
        </p:txBody>
      </p:sp>
    </p:spTree>
    <p:extLst>
      <p:ext uri="{BB962C8B-B14F-4D97-AF65-F5344CB8AC3E}">
        <p14:creationId xmlns:p14="http://schemas.microsoft.com/office/powerpoint/2010/main" val="2621329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E2F3AB53-03A4-453B-B89B-7993EF8A7B0D}"/>
              </a:ext>
            </a:extLst>
          </p:cNvPr>
          <p:cNvSpPr>
            <a:spLocks noGrp="1"/>
          </p:cNvSpPr>
          <p:nvPr>
            <p:ph type="title" idx="4294967295"/>
          </p:nvPr>
        </p:nvSpPr>
        <p:spPr>
          <a:xfrm>
            <a:off x="579864" y="287339"/>
            <a:ext cx="10575816" cy="794330"/>
          </a:xfrm>
        </p:spPr>
        <p:txBody>
          <a:bodyPr>
            <a:noAutofit/>
          </a:bodyPr>
          <a:lstStyle/>
          <a:p>
            <a:r>
              <a:rPr lang="de-DE" sz="2400" b="1" dirty="0">
                <a:highlight>
                  <a:srgbClr val="FFFF00"/>
                </a:highlight>
              </a:rPr>
              <a:t>Schritt 2: Kartenlesen: Wo sind die Objekte? Wie viele sind es? Wie sind sie verteilt?</a:t>
            </a:r>
            <a:br>
              <a:rPr lang="de-DE" sz="2400" dirty="0">
                <a:highlight>
                  <a:srgbClr val="FFFF00"/>
                </a:highlight>
              </a:rPr>
            </a:br>
            <a:endParaRPr lang="de-DE" sz="2400" dirty="0">
              <a:highlight>
                <a:srgbClr val="FFFF00"/>
              </a:highlight>
            </a:endParaRPr>
          </a:p>
        </p:txBody>
      </p:sp>
      <p:sp>
        <p:nvSpPr>
          <p:cNvPr id="8" name="Inhaltsplatzhalter 7">
            <a:extLst>
              <a:ext uri="{FF2B5EF4-FFF2-40B4-BE49-F238E27FC236}">
                <a16:creationId xmlns:a16="http://schemas.microsoft.com/office/drawing/2014/main" id="{FECEAD68-9A9A-44E3-9DF9-7ECDB38C21D2}"/>
              </a:ext>
            </a:extLst>
          </p:cNvPr>
          <p:cNvSpPr>
            <a:spLocks noGrp="1"/>
          </p:cNvSpPr>
          <p:nvPr>
            <p:ph sz="half" idx="4294967295"/>
          </p:nvPr>
        </p:nvSpPr>
        <p:spPr>
          <a:xfrm>
            <a:off x="579864" y="880946"/>
            <a:ext cx="4850779" cy="4988041"/>
          </a:xfrm>
        </p:spPr>
        <p:txBody>
          <a:bodyPr/>
          <a:lstStyle/>
          <a:p>
            <a:r>
              <a:rPr lang="de-DE" dirty="0"/>
              <a:t>Die Karte zeigt die Naturlandschaft</a:t>
            </a:r>
          </a:p>
          <a:p>
            <a:endParaRPr lang="de-DE" sz="1100" dirty="0"/>
          </a:p>
          <a:p>
            <a:endParaRPr lang="de-DE" sz="1100" dirty="0"/>
          </a:p>
          <a:p>
            <a:r>
              <a:rPr lang="de-DE" dirty="0"/>
              <a:t>und die Kulturlandschaft:</a:t>
            </a:r>
          </a:p>
          <a:p>
            <a:endParaRPr lang="de-DE" dirty="0"/>
          </a:p>
        </p:txBody>
      </p:sp>
      <p:sp>
        <p:nvSpPr>
          <p:cNvPr id="14" name="Rechteck 13">
            <a:extLst>
              <a:ext uri="{FF2B5EF4-FFF2-40B4-BE49-F238E27FC236}">
                <a16:creationId xmlns:a16="http://schemas.microsoft.com/office/drawing/2014/main" id="{9A8F3B3A-FD26-48FF-B637-219966625D7C}"/>
              </a:ext>
            </a:extLst>
          </p:cNvPr>
          <p:cNvSpPr/>
          <p:nvPr/>
        </p:nvSpPr>
        <p:spPr>
          <a:xfrm>
            <a:off x="5765180" y="981307"/>
            <a:ext cx="5390500" cy="5478423"/>
          </a:xfrm>
          <a:prstGeom prst="rect">
            <a:avLst/>
          </a:prstGeom>
        </p:spPr>
        <p:txBody>
          <a:bodyPr wrap="square">
            <a:spAutoFit/>
          </a:bodyPr>
          <a:lstStyle/>
          <a:p>
            <a:r>
              <a:rPr lang="de-DE" dirty="0"/>
              <a:t>mit der </a:t>
            </a:r>
            <a:r>
              <a:rPr lang="de-DE" dirty="0">
                <a:highlight>
                  <a:srgbClr val="00FFFF"/>
                </a:highlight>
              </a:rPr>
              <a:t>LINIENSIGNATUR</a:t>
            </a:r>
            <a:r>
              <a:rPr lang="de-DE" dirty="0"/>
              <a:t> „Periodisch fließende Flüsse“: Der Oberlauf des </a:t>
            </a:r>
            <a:r>
              <a:rPr lang="de-DE" dirty="0" err="1"/>
              <a:t>Thwake-rivers</a:t>
            </a:r>
            <a:r>
              <a:rPr lang="de-DE" dirty="0"/>
              <a:t> und der </a:t>
            </a:r>
            <a:r>
              <a:rPr lang="de-DE" dirty="0" err="1"/>
              <a:t>Kalawa-rivers</a:t>
            </a:r>
            <a:r>
              <a:rPr lang="de-DE" dirty="0"/>
              <a:t> fließen von Norden nach Süden und setzen sich im west-ostwärts  fließenden Unterlauf des </a:t>
            </a:r>
            <a:r>
              <a:rPr lang="de-DE" dirty="0" err="1"/>
              <a:t>Thwake-rivers</a:t>
            </a:r>
            <a:r>
              <a:rPr lang="de-DE" dirty="0"/>
              <a:t> fort.</a:t>
            </a:r>
          </a:p>
          <a:p>
            <a:endParaRPr lang="de-DE" sz="800" dirty="0"/>
          </a:p>
          <a:p>
            <a:r>
              <a:rPr lang="de-DE" dirty="0"/>
              <a:t> Entlang der Flüsse befinden sich Streifen mit bewässerungsfähigem Land. </a:t>
            </a:r>
          </a:p>
          <a:p>
            <a:r>
              <a:rPr lang="de-DE" dirty="0"/>
              <a:t>An zwei Stellen im </a:t>
            </a:r>
            <a:r>
              <a:rPr lang="de-DE" dirty="0" err="1"/>
              <a:t>Flußbett</a:t>
            </a:r>
            <a:r>
              <a:rPr lang="de-DE" dirty="0"/>
              <a:t> befindet sich ein </a:t>
            </a:r>
            <a:r>
              <a:rPr lang="de-DE" dirty="0" err="1"/>
              <a:t>Sanddamm</a:t>
            </a:r>
            <a:endParaRPr lang="de-DE" dirty="0"/>
          </a:p>
          <a:p>
            <a:r>
              <a:rPr lang="de-DE" dirty="0"/>
              <a:t>Die unterschiedlichen </a:t>
            </a:r>
            <a:r>
              <a:rPr lang="de-DE" dirty="0">
                <a:highlight>
                  <a:srgbClr val="00FF00"/>
                </a:highlight>
              </a:rPr>
              <a:t>Punktsignature</a:t>
            </a:r>
            <a:r>
              <a:rPr lang="de-DE" dirty="0"/>
              <a:t>n zeigen Schulen mit den Merkmalen:</a:t>
            </a:r>
          </a:p>
          <a:p>
            <a:pPr>
              <a:buFont typeface="Courier New" panose="02070309020205020404" pitchFamily="49" charset="0"/>
              <a:buChar char="o"/>
            </a:pPr>
            <a:r>
              <a:rPr lang="de-DE" dirty="0"/>
              <a:t> Dachregenfang </a:t>
            </a:r>
          </a:p>
          <a:p>
            <a:pPr>
              <a:buFont typeface="Courier New" panose="02070309020205020404" pitchFamily="49" charset="0"/>
              <a:buChar char="o"/>
            </a:pPr>
            <a:r>
              <a:rPr lang="de-DE" dirty="0"/>
              <a:t> </a:t>
            </a:r>
            <a:r>
              <a:rPr lang="de-DE" dirty="0" err="1"/>
              <a:t>farmpond</a:t>
            </a:r>
            <a:r>
              <a:rPr lang="de-DE" dirty="0"/>
              <a:t> zur Bewässerung eines Schulgartens und  einer kleinen Baumschule</a:t>
            </a:r>
          </a:p>
          <a:p>
            <a:pPr>
              <a:buFont typeface="Courier New" panose="02070309020205020404" pitchFamily="49" charset="0"/>
              <a:buChar char="o"/>
            </a:pPr>
            <a:r>
              <a:rPr lang="de-DE" dirty="0"/>
              <a:t> Holzsparende Öfen sowie Baumpflanzungen.</a:t>
            </a:r>
          </a:p>
          <a:p>
            <a:pPr>
              <a:buFont typeface="Courier New" panose="02070309020205020404" pitchFamily="49" charset="0"/>
              <a:buChar char="o"/>
            </a:pPr>
            <a:r>
              <a:rPr lang="de-DE" dirty="0"/>
              <a:t> Schulen ohne Alles</a:t>
            </a:r>
          </a:p>
          <a:p>
            <a:pPr>
              <a:buFont typeface="Courier New" panose="02070309020205020404" pitchFamily="49" charset="0"/>
              <a:buChar char="o"/>
            </a:pPr>
            <a:r>
              <a:rPr lang="de-DE" dirty="0"/>
              <a:t> Die Schulen weisen einen Luftlinienabstand von 2,5 bis 4 km auf.</a:t>
            </a:r>
          </a:p>
          <a:p>
            <a:pPr>
              <a:buFont typeface="Courier New" panose="02070309020205020404" pitchFamily="49" charset="0"/>
              <a:buChar char="o"/>
            </a:pPr>
            <a:r>
              <a:rPr lang="de-DE" dirty="0"/>
              <a:t> Baumpflanzungen gibt es nur bei </a:t>
            </a:r>
            <a:r>
              <a:rPr lang="de-DE" dirty="0" err="1"/>
              <a:t>farmponds</a:t>
            </a:r>
            <a:endParaRPr lang="de-DE" dirty="0"/>
          </a:p>
          <a:p>
            <a:pPr>
              <a:buFont typeface="Courier New" panose="02070309020205020404" pitchFamily="49" charset="0"/>
              <a:buChar char="o"/>
            </a:pPr>
            <a:r>
              <a:rPr lang="de-DE" dirty="0"/>
              <a:t> Bewässerungsfeldbau tritt nur einmal  in Kombination mit einer Wasserleitung und einem </a:t>
            </a:r>
            <a:r>
              <a:rPr lang="de-DE" dirty="0" err="1"/>
              <a:t>Sanddamm</a:t>
            </a:r>
            <a:r>
              <a:rPr lang="de-DE" dirty="0"/>
              <a:t> auf.</a:t>
            </a:r>
          </a:p>
        </p:txBody>
      </p:sp>
      <p:pic>
        <p:nvPicPr>
          <p:cNvPr id="15" name="Grafik 14">
            <a:extLst>
              <a:ext uri="{FF2B5EF4-FFF2-40B4-BE49-F238E27FC236}">
                <a16:creationId xmlns:a16="http://schemas.microsoft.com/office/drawing/2014/main" id="{DA8729BE-B391-4C1B-9E8A-EC54DFFDD3DB}"/>
              </a:ext>
            </a:extLst>
          </p:cNvPr>
          <p:cNvPicPr>
            <a:picLocks noChangeAspect="1"/>
          </p:cNvPicPr>
          <p:nvPr/>
        </p:nvPicPr>
        <p:blipFill>
          <a:blip r:embed="rId2"/>
          <a:stretch>
            <a:fillRect/>
          </a:stretch>
        </p:blipFill>
        <p:spPr>
          <a:xfrm>
            <a:off x="525268" y="2751020"/>
            <a:ext cx="4905375" cy="2543175"/>
          </a:xfrm>
          <a:prstGeom prst="rect">
            <a:avLst/>
          </a:prstGeom>
        </p:spPr>
      </p:pic>
    </p:spTree>
    <p:extLst>
      <p:ext uri="{BB962C8B-B14F-4D97-AF65-F5344CB8AC3E}">
        <p14:creationId xmlns:p14="http://schemas.microsoft.com/office/powerpoint/2010/main" val="108657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Karte, draußen, Text, groß enthält.&#10;&#10;Automatisch generierte Beschreibung">
            <a:extLst>
              <a:ext uri="{FF2B5EF4-FFF2-40B4-BE49-F238E27FC236}">
                <a16:creationId xmlns:a16="http://schemas.microsoft.com/office/drawing/2014/main" id="{B1D89895-8806-412E-91BD-2D5A9D0B69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149254" y="-36969"/>
            <a:ext cx="5180132" cy="7120652"/>
          </a:xfrm>
          <a:prstGeom prst="rect">
            <a:avLst/>
          </a:prstGeom>
        </p:spPr>
      </p:pic>
      <p:sp>
        <p:nvSpPr>
          <p:cNvPr id="4" name="Rechteck 3">
            <a:extLst>
              <a:ext uri="{FF2B5EF4-FFF2-40B4-BE49-F238E27FC236}">
                <a16:creationId xmlns:a16="http://schemas.microsoft.com/office/drawing/2014/main" id="{5755A6F4-7E6D-49A3-B8D2-B7A49073183F}"/>
              </a:ext>
            </a:extLst>
          </p:cNvPr>
          <p:cNvSpPr/>
          <p:nvPr/>
        </p:nvSpPr>
        <p:spPr>
          <a:xfrm>
            <a:off x="2178994" y="272374"/>
            <a:ext cx="7996137" cy="671915"/>
          </a:xfrm>
          <a:prstGeom prst="rect">
            <a:avLst/>
          </a:prstGeom>
        </p:spPr>
        <p:txBody>
          <a:bodyPr wrap="square">
            <a:spAutoFit/>
          </a:bodyPr>
          <a:lstStyle/>
          <a:p>
            <a:pPr>
              <a:lnSpc>
                <a:spcPct val="107000"/>
              </a:lnSpc>
              <a:spcAft>
                <a:spcPts val="800"/>
              </a:spcAft>
            </a:pPr>
            <a:r>
              <a:rPr lang="de-DE"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Schritt 3: Erklärung: Welche Bedingungen und Prozesse haben die Entstehung der  Standorte/ Verteilungen/Strukturen/Systeme verursacht?</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1867261"/>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Tw Cen M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otalTime>0</TotalTime>
  <Words>869</Words>
  <Application>Microsoft Office PowerPoint</Application>
  <PresentationFormat>Breitbild</PresentationFormat>
  <Paragraphs>80</Paragraphs>
  <Slides>15</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15</vt:i4>
      </vt:variant>
    </vt:vector>
  </HeadingPairs>
  <TitlesOfParts>
    <vt:vector size="19" baseType="lpstr">
      <vt:lpstr>Calibri</vt:lpstr>
      <vt:lpstr>Courier New</vt:lpstr>
      <vt:lpstr>Tw Cen MT</vt:lpstr>
      <vt:lpstr>RetrospectVTI</vt:lpstr>
      <vt:lpstr>Karteninterpretation: Entwicklungsprojekt in Kenia</vt:lpstr>
      <vt:lpstr>Schritt 1: Studium der Kartenlegende</vt:lpstr>
      <vt:lpstr>Schritt 1: Studium der Kartenlegende</vt:lpstr>
      <vt:lpstr>PowerPoint-Präsentation</vt:lpstr>
      <vt:lpstr>PowerPoint-Präsentation</vt:lpstr>
      <vt:lpstr>                                                                             Schritt 2: Kartenlesen: Wo sind die Objekte?                                                                               Wie viele sind es? Wie sind sie verteilt? </vt:lpstr>
      <vt:lpstr>Schritt 2: Kartenlesen: Wo sind die Objekte? Wie viele sind es? Wie sind sie verteilt? Liniensignaturen: Welche? Anordnung? </vt:lpstr>
      <vt:lpstr>Schritt 2: Kartenlesen: Wo sind die Objekte? Wie viele sind es? Wie sind sie verteilt? </vt:lpstr>
      <vt:lpstr>PowerPoint-Präsentation</vt:lpstr>
      <vt:lpstr>PowerPoint-Präsentation</vt:lpstr>
      <vt:lpstr>Schritt 3: Erklärung: Welche Bedingungen und Prozesse haben die Entstehung der  Standorte/ Verteilungen/Strukturen/Systeme verursacht? </vt:lpstr>
      <vt:lpstr>PowerPoint-Präsentation</vt:lpstr>
      <vt:lpstr>PowerPoint-Präsentation</vt:lpstr>
      <vt:lpstr> </vt:lpstr>
      <vt:lpstr>Schritte der Karteninterpretation nach A. Hüttermann 1992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Christoph Stein</dc:creator>
  <cp:lastModifiedBy>Christoph Stein</cp:lastModifiedBy>
  <cp:revision>60</cp:revision>
  <dcterms:created xsi:type="dcterms:W3CDTF">2020-05-29T16:22:55Z</dcterms:created>
  <dcterms:modified xsi:type="dcterms:W3CDTF">2020-06-04T16:54:19Z</dcterms:modified>
</cp:coreProperties>
</file>